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8"/>
  </p:notesMasterIdLst>
  <p:sldIdLst>
    <p:sldId id="385" r:id="rId2"/>
    <p:sldId id="356" r:id="rId3"/>
    <p:sldId id="357" r:id="rId4"/>
    <p:sldId id="358" r:id="rId5"/>
    <p:sldId id="390" r:id="rId6"/>
    <p:sldId id="388" r:id="rId7"/>
    <p:sldId id="389" r:id="rId8"/>
    <p:sldId id="359" r:id="rId9"/>
    <p:sldId id="360" r:id="rId10"/>
    <p:sldId id="511" r:id="rId11"/>
    <p:sldId id="361" r:id="rId12"/>
    <p:sldId id="362" r:id="rId13"/>
    <p:sldId id="363" r:id="rId14"/>
    <p:sldId id="364" r:id="rId15"/>
    <p:sldId id="391" r:id="rId16"/>
    <p:sldId id="365" r:id="rId17"/>
    <p:sldId id="366" r:id="rId18"/>
    <p:sldId id="367" r:id="rId19"/>
    <p:sldId id="368" r:id="rId20"/>
    <p:sldId id="369" r:id="rId21"/>
    <p:sldId id="370" r:id="rId22"/>
    <p:sldId id="374" r:id="rId23"/>
    <p:sldId id="371" r:id="rId24"/>
    <p:sldId id="372" r:id="rId25"/>
    <p:sldId id="373" r:id="rId26"/>
    <p:sldId id="375" r:id="rId27"/>
    <p:sldId id="376" r:id="rId28"/>
    <p:sldId id="377" r:id="rId29"/>
    <p:sldId id="378" r:id="rId30"/>
    <p:sldId id="386" r:id="rId31"/>
    <p:sldId id="387" r:id="rId32"/>
    <p:sldId id="380" r:id="rId33"/>
    <p:sldId id="381" r:id="rId34"/>
    <p:sldId id="392" r:id="rId35"/>
    <p:sldId id="382" r:id="rId36"/>
    <p:sldId id="383" r:id="rId37"/>
    <p:sldId id="384" r:id="rId38"/>
    <p:sldId id="393" r:id="rId39"/>
    <p:sldId id="394" r:id="rId40"/>
    <p:sldId id="395" r:id="rId41"/>
    <p:sldId id="396" r:id="rId42"/>
    <p:sldId id="397" r:id="rId43"/>
    <p:sldId id="277" r:id="rId44"/>
    <p:sldId id="278" r:id="rId45"/>
    <p:sldId id="479" r:id="rId46"/>
    <p:sldId id="480" r:id="rId47"/>
    <p:sldId id="481" r:id="rId48"/>
    <p:sldId id="482" r:id="rId49"/>
    <p:sldId id="483" r:id="rId50"/>
    <p:sldId id="308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398" r:id="rId64"/>
    <p:sldId id="399" r:id="rId65"/>
    <p:sldId id="400" r:id="rId66"/>
    <p:sldId id="401" r:id="rId67"/>
    <p:sldId id="402" r:id="rId68"/>
    <p:sldId id="496" r:id="rId69"/>
    <p:sldId id="497" r:id="rId70"/>
    <p:sldId id="403" r:id="rId71"/>
    <p:sldId id="319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406" r:id="rId81"/>
    <p:sldId id="506" r:id="rId82"/>
    <p:sldId id="507" r:id="rId83"/>
    <p:sldId id="508" r:id="rId84"/>
    <p:sldId id="509" r:id="rId85"/>
    <p:sldId id="510" r:id="rId86"/>
    <p:sldId id="352" r:id="rId8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7A2D"/>
    <a:srgbClr val="F9A46F"/>
    <a:srgbClr val="A9D18E"/>
    <a:srgbClr val="0099CC"/>
    <a:srgbClr val="007F8E"/>
    <a:srgbClr val="1590FF"/>
    <a:srgbClr val="1F7BE1"/>
    <a:srgbClr val="94DDFE"/>
    <a:srgbClr val="CBEAFD"/>
    <a:srgbClr val="17A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8"/>
    <p:restoredTop sz="92518" autoAdjust="0"/>
  </p:normalViewPr>
  <p:slideViewPr>
    <p:cSldViewPr showGuides="1">
      <p:cViewPr varScale="1">
        <p:scale>
          <a:sx n="115" d="100"/>
          <a:sy n="115" d="100"/>
        </p:scale>
        <p:origin x="240" y="184"/>
      </p:cViewPr>
      <p:guideLst>
        <p:guide orient="horz" pos="3239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5954B-2DC3-4E4B-BAA2-C81FED52DA46}" type="datetimeFigureOut">
              <a:rPr lang="zh-CN" altLang="en-US" smtClean="0"/>
              <a:t>2018/11/18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51A7D-A901-428B-B551-9DE8D3F74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2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5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1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7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8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3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4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3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17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8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这一讲主要学习贪心算法的基本原理，以及活动安排问题的贪心算法。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405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17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4A6C520D-37D1-47DA-8C45-4C2BEE01999C}" type="slidenum">
              <a:rPr lang="en-US" altLang="zh-CN"/>
              <a:pPr eaLnBrk="1" hangingPunct="1"/>
              <a:t>67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latin typeface="Arial" pitchFamily="34" charset="0"/>
              </a:rPr>
              <a:t>注：如果同时考虑两种策略的话，还需要对每一个元素记录该元素在树中的深度，在路径压缩时更新树根的秩。</a:t>
            </a:r>
            <a:endParaRPr lang="zh-CN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82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4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52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42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12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1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5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9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6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这一讲主要学习贪心算法的基本原理，以及活动安排问题的贪心算法。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84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95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6BF8B2-7AD6-40DE-A4B2-A4A103CFB3B5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/>
              <a:t>0-1</a:t>
            </a:r>
            <a:r>
              <a:rPr lang="zh-CN" altLang="en-US"/>
              <a:t>背包问题 和 背包问题</a:t>
            </a:r>
          </a:p>
        </p:txBody>
      </p:sp>
    </p:spTree>
    <p:extLst>
      <p:ext uri="{BB962C8B-B14F-4D97-AF65-F5344CB8AC3E}">
        <p14:creationId xmlns:p14="http://schemas.microsoft.com/office/powerpoint/2010/main" val="116232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这一讲我们学习了最优前缀码的贪心算法，即哈夫曼编码，下一讲我们将学习</a:t>
            </a:r>
            <a:r>
              <a:rPr lang="en-US" altLang="zh-CN" dirty="0" err="1"/>
              <a:t>Dijkstra</a:t>
            </a:r>
            <a:r>
              <a:rPr lang="zh-CN" altLang="en-US"/>
              <a:t>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93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这一讲我们学习了最优前缀码的贪心算法，即哈夫曼编码，下一讲我们将学习</a:t>
            </a:r>
            <a:r>
              <a:rPr lang="en-US" altLang="zh-CN" dirty="0" err="1"/>
              <a:t>Dijkstra</a:t>
            </a:r>
            <a:r>
              <a:rPr lang="zh-CN" altLang="en-US"/>
              <a:t>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7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这一讲我们学习了最优前缀码的贪心算法，即哈夫曼编码，下一讲我们将学习</a:t>
            </a:r>
            <a:r>
              <a:rPr lang="en-US" altLang="zh-CN" dirty="0" err="1"/>
              <a:t>Dijkstra</a:t>
            </a:r>
            <a:r>
              <a:rPr lang="zh-CN" altLang="en-US"/>
              <a:t>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8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这一讲我们学习了单源最短路径问题的贪心算法，迪克斯切算法，下一讲我们将学习搜索算法。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87F1F-52B8-4F60-88DB-1D1A9E1EC3F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07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E3C71-8709-48C7-97FC-C6D6BA12DF5D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五边形 7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 userDrawn="1"/>
        </p:nvSpPr>
        <p:spPr>
          <a:xfrm>
            <a:off x="5076056" y="0"/>
            <a:ext cx="432048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502A3-8632-4418-803B-73FCF52F332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A8A99-3180-4902-BB69-B1867B73827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1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39C4AEAA-7C8B-4E04-AFCB-E61F25A5C1E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B1867A73-AF83-464D-8F14-45B52375FB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7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180A264E-432C-45C5-BA4B-73B5265D330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99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五边形 2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/>
          <p:cNvSpPr/>
          <p:nvPr userDrawn="1"/>
        </p:nvSpPr>
        <p:spPr>
          <a:xfrm>
            <a:off x="5076056" y="0"/>
            <a:ext cx="432048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E8C7B-0FBC-4248-B5C7-A5726714550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五边形 11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1053B-0E9C-4418-956E-121C1BAF108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五边形 6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11C99-AAB8-461D-B88A-A2B1352E46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5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351C46-EA48-423D-8C32-EE9B966AACE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912-02FB-4CB0-8F40-0F51666158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FFFC2-DBC9-45AD-93B7-19107AD46D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9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5D439-2488-46B6-ADF7-099881A0CC4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9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AACC8-6B12-40CE-BCC8-D1DD7A8165E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5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2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2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27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805BB90-A3A0-467A-BD5E-425ABA0B79C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6.bin"/><Relationship Id="rId7" Type="http://schemas.openxmlformats.org/officeDocument/2006/relationships/image" Target="NUL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3.wmf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NUL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3" name="同侧圆角矩形 2"/>
          <p:cNvSpPr/>
          <p:nvPr/>
        </p:nvSpPr>
        <p:spPr>
          <a:xfrm>
            <a:off x="0" y="2715766"/>
            <a:ext cx="9178925" cy="2427734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lumMod val="49000"/>
                  <a:alpha val="54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163159" y="915566"/>
            <a:ext cx="4852610" cy="8125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200" b="1">
                <a:ln w="9525">
                  <a:noFill/>
                </a:ln>
                <a:gradFill flip="none" rotWithShape="1">
                  <a:gsLst>
                    <a:gs pos="100000">
                      <a:srgbClr val="17A0FD"/>
                    </a:gs>
                    <a:gs pos="52000">
                      <a:srgbClr val="60C7FA"/>
                    </a:gs>
                    <a:gs pos="0">
                      <a:srgbClr val="94DDFE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算法设计与分析</a:t>
            </a:r>
            <a:endParaRPr lang="zh-CN" altLang="en-US" sz="5200" b="1" dirty="0">
              <a:ln w="9525">
                <a:noFill/>
              </a:ln>
              <a:gradFill flip="none" rotWithShape="1">
                <a:gsLst>
                  <a:gs pos="100000">
                    <a:srgbClr val="17A0FD"/>
                  </a:gs>
                  <a:gs pos="52000">
                    <a:srgbClr val="60C7FA"/>
                  </a:gs>
                  <a:gs pos="0">
                    <a:srgbClr val="94DDFE"/>
                  </a:gs>
                </a:gsLst>
                <a:lin ang="108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2521208" y="3870638"/>
            <a:ext cx="4067016" cy="504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北京交通大学计算机与信息技术学院</a:t>
            </a:r>
            <a:endParaRPr lang="zh-CN" altLang="en-US" dirty="0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727"/>
            <a:ext cx="1872208" cy="58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563888" y="3074933"/>
            <a:ext cx="2034766" cy="504929"/>
            <a:chOff x="3761370" y="3038248"/>
            <a:chExt cx="2034766" cy="504929"/>
          </a:xfrm>
        </p:grpSpPr>
        <p:sp>
          <p:nvSpPr>
            <p:cNvPr id="2" name="对角圆角矩形 1"/>
            <p:cNvSpPr/>
            <p:nvPr/>
          </p:nvSpPr>
          <p:spPr>
            <a:xfrm>
              <a:off x="3761370" y="3038248"/>
              <a:ext cx="2034766" cy="50405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77A2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799666" y="3081512"/>
              <a:ext cx="1988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李清勇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教授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86349" y="4665470"/>
            <a:ext cx="4052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SimHei" charset="-122"/>
                <a:ea typeface="SimHei" charset="-122"/>
                <a:cs typeface="SimHei" charset="-122"/>
              </a:rPr>
              <a:t>算法实训平台</a:t>
            </a:r>
            <a:r>
              <a:rPr lang="zh-CN" altLang="en-US" dirty="0"/>
              <a:t>：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http://algo.bjtu.edu.cn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2873" y="483518"/>
            <a:ext cx="4249167" cy="32403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例：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设待安排的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个活动信息如下表所示：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graphicFrame>
        <p:nvGraphicFramePr>
          <p:cNvPr id="8" name="Group 59"/>
          <p:cNvGraphicFramePr>
            <a:graphicFrameLocks/>
          </p:cNvGraphicFramePr>
          <p:nvPr>
            <p:extLst/>
          </p:nvPr>
        </p:nvGraphicFramePr>
        <p:xfrm>
          <a:off x="683562" y="1896234"/>
          <a:ext cx="7704862" cy="89154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</a:t>
                      </a:r>
                      <a:r>
                        <a:rPr kumimoji="0" lang="en-US" altLang="zh-CN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7A2D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502815" y="2963372"/>
          <a:ext cx="6048672" cy="18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03648" y="4785996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0     1      2       3      4       5       6      7       8      9      10    11    12     13    14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4863" y="2949792"/>
            <a:ext cx="1296144" cy="4639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i</a:t>
            </a:r>
            <a:r>
              <a:rPr lang="en-US" altLang="zh-CN" b="1" dirty="0">
                <a:solidFill>
                  <a:schemeClr val="tx1"/>
                </a:solidFill>
              </a:rPr>
              <a:t>=1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63055" y="3413752"/>
            <a:ext cx="864096" cy="4541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i</a:t>
            </a:r>
            <a:r>
              <a:rPr lang="en-US" altLang="zh-CN" b="1" dirty="0">
                <a:solidFill>
                  <a:schemeClr val="tx1"/>
                </a:solidFill>
              </a:rPr>
              <a:t>=4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9199" y="3867895"/>
            <a:ext cx="1296144" cy="4480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i</a:t>
            </a:r>
            <a:r>
              <a:rPr lang="en-US" altLang="zh-CN" b="1" dirty="0">
                <a:solidFill>
                  <a:schemeClr val="tx1"/>
                </a:solidFill>
              </a:rPr>
              <a:t>=8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87391" y="4315899"/>
            <a:ext cx="864096" cy="451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i</a:t>
            </a:r>
            <a:r>
              <a:rPr lang="en-US" altLang="zh-CN" b="1" dirty="0">
                <a:solidFill>
                  <a:schemeClr val="tx1"/>
                </a:solidFill>
              </a:rPr>
              <a:t>=11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Group 59"/>
          <p:cNvGraphicFramePr>
            <a:graphicFrameLocks/>
          </p:cNvGraphicFramePr>
          <p:nvPr>
            <p:extLst/>
          </p:nvPr>
        </p:nvGraphicFramePr>
        <p:xfrm>
          <a:off x="683556" y="969278"/>
          <a:ext cx="7704862" cy="59436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573C00-21B1-104D-ADE4-4EE26711E041}"/>
              </a:ext>
            </a:extLst>
          </p:cNvPr>
          <p:cNvSpPr txBox="1"/>
          <p:nvPr/>
        </p:nvSpPr>
        <p:spPr>
          <a:xfrm>
            <a:off x="149895" y="1923678"/>
            <a:ext cx="461665" cy="792088"/>
          </a:xfrm>
          <a:prstGeom prst="rect">
            <a:avLst/>
          </a:prstGeom>
          <a:solidFill>
            <a:srgbClr val="CBEAFD"/>
          </a:solidFill>
        </p:spPr>
        <p:txBody>
          <a:bodyPr vert="eaVert"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排序后</a:t>
            </a:r>
          </a:p>
        </p:txBody>
      </p:sp>
    </p:spTree>
    <p:extLst>
      <p:ext uri="{BB962C8B-B14F-4D97-AF65-F5344CB8AC3E}">
        <p14:creationId xmlns:p14="http://schemas.microsoft.com/office/powerpoint/2010/main" val="2381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6803" y="80330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活动安排问题的贪心算法设计思路如下：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0921" y="1493337"/>
                <a:ext cx="80095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1. 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预处理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 把所有的活动按照结束时间进行升序排列，有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[1]≤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[2]≤⋯≤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21" y="1493337"/>
                <a:ext cx="8009511" cy="400110"/>
              </a:xfrm>
              <a:prstGeom prst="rect">
                <a:avLst/>
              </a:prstGeom>
              <a:blipFill>
                <a:blip r:embed="rId2"/>
                <a:stretch>
                  <a:fillRect l="-476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0920" y="2226951"/>
                <a:ext cx="80073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/>
                  <a:t>2.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选择第一个活动 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选择结束时间最早的活动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当前决策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20" y="2226951"/>
                <a:ext cx="8007309" cy="400110"/>
              </a:xfrm>
              <a:prstGeom prst="rect">
                <a:avLst/>
              </a:prstGeom>
              <a:blipFill>
                <a:blip r:embed="rId3"/>
                <a:stretch>
                  <a:fillRect l="-476" t="-909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1785" y="2947759"/>
                <a:ext cx="8009512" cy="1152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/>
                  <a:t>3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.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贪心选择后续活动 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依次扫描后续的每一个活动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𝐸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[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]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，</m:t>
                    </m:r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的开始时间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晚于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上一个选择的活动</a:t>
                </a:r>
                <a:r>
                  <a:rPr lang="en-US" altLang="zh-CN" sz="1600" dirty="0"/>
                  <a:t>E[selected ]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的结束时间，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则安排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当前活动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𝑠𝑒𝑙𝑒𝑐𝑡𝑒𝑑</m:t>
                    </m:r>
                    <m:r>
                      <a:rPr lang="en-US" altLang="zh-CN" sz="16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600" i="1" dirty="0" err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；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否则放弃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 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" y="2947759"/>
                <a:ext cx="8009512" cy="1152495"/>
              </a:xfrm>
              <a:prstGeom prst="rect">
                <a:avLst/>
              </a:prstGeom>
              <a:blipFill>
                <a:blip r:embed="rId4"/>
                <a:stretch>
                  <a:fillRect l="-31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算法思路</a:t>
            </a:r>
          </a:p>
        </p:txBody>
      </p:sp>
    </p:spTree>
    <p:extLst>
      <p:ext uri="{BB962C8B-B14F-4D97-AF65-F5344CB8AC3E}">
        <p14:creationId xmlns:p14="http://schemas.microsoft.com/office/powerpoint/2010/main" val="12953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1520" y="843558"/>
          <a:ext cx="8064896" cy="3960440"/>
        </p:xfrm>
        <a:graphic>
          <a:graphicData uri="http://schemas.openxmlformats.org/drawingml/2006/table">
            <a:tbl>
              <a:tblPr/>
              <a:tblGrid>
                <a:gridCol w="8064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4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greedyEventSchedule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n,</a:t>
                      </a:r>
                      <a:r>
                        <a:rPr lang="en-US" sz="14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*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timeStart,</a:t>
                      </a:r>
                      <a:r>
                        <a:rPr lang="en-US" sz="14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*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) {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i,j,selected,ans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=0;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冒泡排序，使得活动按结束时间升序排列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=0;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&lt;n;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++)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(j=0; j+1&lt;n; j++)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if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[j]&gt;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[j+1]) {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    swap(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[j],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[j+1]);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    swap(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timeStart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[j],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timeStart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[j+1]); </a:t>
                      </a:r>
                      <a:r>
                        <a:rPr lang="en-US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注意开始时间也</a:t>
                      </a:r>
                      <a:r>
                        <a:rPr lang="zh-CN" altLang="en-US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</a:t>
                      </a:r>
                      <a:r>
                        <a:rPr lang="zh-CN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一致移动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}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selected = 0; </a:t>
                      </a:r>
                      <a:r>
                        <a:rPr lang="en-US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选择第一个活动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= 1;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=1;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&lt;n;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++)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if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timeStart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]&gt;=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timeFinish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[selected]) {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selected 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; </a:t>
                      </a:r>
                      <a:r>
                        <a:rPr lang="en-US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</a:t>
                      </a:r>
                      <a:r>
                        <a:rPr lang="zh-CN" sz="1400" b="1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选择相容的最早结束活动</a:t>
                      </a:r>
                      <a:endParaRPr lang="zh-CN" sz="1400" b="1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++;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    }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return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</a:rPr>
                        <a:t>}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44824" marR="4482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761" name="Object 1"/>
          <p:cNvGraphicFramePr>
            <a:graphicFrameLocks noChangeAspect="1"/>
          </p:cNvGraphicFramePr>
          <p:nvPr>
            <p:extLst/>
          </p:nvPr>
        </p:nvGraphicFramePr>
        <p:xfrm>
          <a:off x="7371283" y="910084"/>
          <a:ext cx="873125" cy="36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3" imgW="406080" imgH="228600" progId="Equation.DSMT4">
                  <p:embed/>
                </p:oleObj>
              </mc:Choice>
              <mc:Fallback>
                <p:oleObj name="Equation" r:id="rId3" imgW="406080" imgH="228600" progId="Equation.DSMT4">
                  <p:embed/>
                  <p:pic>
                    <p:nvPicPr>
                      <p:cNvPr id="1177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1283" y="910084"/>
                        <a:ext cx="873125" cy="36552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95536" y="2742409"/>
            <a:ext cx="4176464" cy="26138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219822"/>
            <a:ext cx="4176464" cy="10081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A689C8-5510-FC45-BFEA-9B67DE288D2E}"/>
              </a:ext>
            </a:extLst>
          </p:cNvPr>
          <p:cNvSpPr/>
          <p:nvPr/>
        </p:nvSpPr>
        <p:spPr>
          <a:xfrm>
            <a:off x="323528" y="48334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zh-CN" altLang="en-US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81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GreedySelector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执行到第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步，选择的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项活动记为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最优解包含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blipFill>
                <a:blip r:embed="rId2"/>
                <a:stretch>
                  <a:fillRect l="-447" r="-447"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85538" y="1635646"/>
            <a:ext cx="24961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（数学归纳法）</a:t>
            </a:r>
            <a:r>
              <a:rPr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84539" y="2139702"/>
                <a:ext cx="797489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预处理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将集合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中的活动按照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结束时间递增顺序排列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，即记为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={1,2,⋯,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的一个最优解，其中活动也按照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结束时间递增顺序排列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9" y="2139702"/>
                <a:ext cx="7974893" cy="830997"/>
              </a:xfrm>
              <a:prstGeom prst="rect">
                <a:avLst/>
              </a:prstGeom>
              <a:blipFill>
                <a:blip r:embed="rId3"/>
                <a:stretch>
                  <a:fillRect l="-318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85539" y="3075806"/>
                <a:ext cx="7326821" cy="362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基础步：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= 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时选择活动为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，需要证明存在一个最优解包含了活动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 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39" y="3075806"/>
                <a:ext cx="7326821" cy="362728"/>
              </a:xfrm>
              <a:prstGeom prst="rect">
                <a:avLst/>
              </a:prstGeom>
              <a:blipFill>
                <a:blip r:embed="rId4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5539" y="3443162"/>
                <a:ext cx="8185142" cy="36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zh-CN" altLang="en-US" sz="1600" dirty="0"/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即最优解包含活动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39" y="3443162"/>
                <a:ext cx="8185142" cy="360099"/>
              </a:xfrm>
              <a:prstGeom prst="rect">
                <a:avLst/>
              </a:prstGeom>
              <a:blipFill>
                <a:blip r:embed="rId5"/>
                <a:stretch>
                  <a:fillRect l="-155" t="-3448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85539" y="3824362"/>
                <a:ext cx="4590518" cy="701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zh-CN" altLang="en-US" sz="1600" dirty="0"/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则用活动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替换最优解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，得到活动集合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6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，既有：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∪{1}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39" y="3824362"/>
                <a:ext cx="4590518" cy="701667"/>
              </a:xfrm>
              <a:prstGeom prst="rect">
                <a:avLst/>
              </a:prstGeom>
              <a:blipFill>
                <a:blip r:embed="rId6"/>
                <a:stretch>
                  <a:fillRect l="-275" t="-1786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39552" y="4681468"/>
                <a:ext cx="4265911" cy="3385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是相容活动集合，也是一个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的活动安排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81468"/>
                <a:ext cx="4265911" cy="338554"/>
              </a:xfrm>
              <a:prstGeom prst="rect">
                <a:avLst/>
              </a:prstGeom>
              <a:blipFill>
                <a:blip r:embed="rId7"/>
                <a:stretch>
                  <a:fillRect t="-3704" b="-1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96803" y="51470"/>
            <a:ext cx="420339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活动安排贪心算法的正确性证明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7A2CE96-0C1F-4145-8E08-1B1164B80B64}"/>
              </a:ext>
            </a:extLst>
          </p:cNvPr>
          <p:cNvGrpSpPr/>
          <p:nvPr/>
        </p:nvGrpSpPr>
        <p:grpSpPr>
          <a:xfrm>
            <a:off x="5076056" y="3507854"/>
            <a:ext cx="3960440" cy="742712"/>
            <a:chOff x="5076056" y="3507854"/>
            <a:chExt cx="3960440" cy="74271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1B6ACD4-FCA3-4C4A-BDE3-98E806CEA024}"/>
                </a:ext>
              </a:extLst>
            </p:cNvPr>
            <p:cNvGrpSpPr/>
            <p:nvPr/>
          </p:nvGrpSpPr>
          <p:grpSpPr>
            <a:xfrm>
              <a:off x="5076056" y="3507854"/>
              <a:ext cx="3960440" cy="742712"/>
              <a:chOff x="5076056" y="4349318"/>
              <a:chExt cx="3960440" cy="74271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3CB5348-63B1-D545-9C08-28D2308B663E}"/>
                  </a:ext>
                </a:extLst>
              </p:cNvPr>
              <p:cNvSpPr/>
              <p:nvPr/>
            </p:nvSpPr>
            <p:spPr>
              <a:xfrm>
                <a:off x="5364088" y="4565343"/>
                <a:ext cx="304800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5CDC440-71E5-B542-BC71-0F15A9A1423F}"/>
                  </a:ext>
                </a:extLst>
              </p:cNvPr>
              <p:cNvSpPr/>
              <p:nvPr/>
            </p:nvSpPr>
            <p:spPr>
              <a:xfrm>
                <a:off x="5745832" y="4565343"/>
                <a:ext cx="33833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A9A00AC-E72F-AD43-8D42-9895374FD7DC}"/>
                  </a:ext>
                </a:extLst>
              </p:cNvPr>
              <p:cNvSpPr/>
              <p:nvPr/>
            </p:nvSpPr>
            <p:spPr>
              <a:xfrm>
                <a:off x="8316416" y="4565343"/>
                <a:ext cx="5040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2C2324F-DBB5-8545-BD6D-4D5A35A62DC7}"/>
                  </a:ext>
                </a:extLst>
              </p:cNvPr>
              <p:cNvSpPr txBox="1"/>
              <p:nvPr/>
            </p:nvSpPr>
            <p:spPr>
              <a:xfrm>
                <a:off x="5374462" y="4637341"/>
                <a:ext cx="292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j</a:t>
                </a:r>
                <a:r>
                  <a:rPr kumimoji="1" lang="en-US" altLang="zh-CN" sz="1400" baseline="-25000" dirty="0"/>
                  <a:t>1</a:t>
                </a:r>
                <a:endParaRPr kumimoji="1" lang="zh-CN" altLang="en-US" sz="1400" baseline="-25000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E4D2F14-3A1D-9747-BD7E-8F981A183DC3}"/>
                  </a:ext>
                </a:extLst>
              </p:cNvPr>
              <p:cNvSpPr txBox="1"/>
              <p:nvPr/>
            </p:nvSpPr>
            <p:spPr>
              <a:xfrm>
                <a:off x="5792100" y="4637340"/>
                <a:ext cx="292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j</a:t>
                </a:r>
                <a:r>
                  <a:rPr kumimoji="1" lang="en-US" altLang="zh-CN" sz="1400" baseline="-25000" dirty="0"/>
                  <a:t>2</a:t>
                </a:r>
                <a:endParaRPr kumimoji="1" lang="zh-CN" altLang="en-US" sz="1400" baseline="-25000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725AA8-8ECA-9F43-AE52-0C127CC82023}"/>
                  </a:ext>
                </a:extLst>
              </p:cNvPr>
              <p:cNvSpPr/>
              <p:nvPr/>
            </p:nvSpPr>
            <p:spPr>
              <a:xfrm>
                <a:off x="5076056" y="4349318"/>
                <a:ext cx="3960440" cy="74271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74D6797-7A53-9C47-A0D9-D60AADD2AA13}"/>
                  </a:ext>
                </a:extLst>
              </p:cNvPr>
              <p:cNvSpPr txBox="1"/>
              <p:nvPr/>
            </p:nvSpPr>
            <p:spPr>
              <a:xfrm>
                <a:off x="7109758" y="472269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A</a:t>
                </a:r>
                <a:endParaRPr kumimoji="1"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60A4182-774F-5E46-B251-D8ED641AD02E}"/>
                  </a:ext>
                </a:extLst>
              </p:cNvPr>
              <p:cNvSpPr txBox="1"/>
              <p:nvPr/>
            </p:nvSpPr>
            <p:spPr>
              <a:xfrm>
                <a:off x="8456396" y="4659982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err="1"/>
                  <a:t>j</a:t>
                </a:r>
                <a:r>
                  <a:rPr kumimoji="1" lang="en-US" altLang="zh-CN" sz="1400" baseline="-25000" dirty="0" err="1"/>
                  <a:t>m</a:t>
                </a:r>
                <a:endParaRPr kumimoji="1" lang="zh-CN" altLang="en-US" sz="1400" baseline="-25000" dirty="0"/>
              </a:p>
            </p:txBody>
          </p:sp>
        </p:grp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D12E0DB6-0B84-CB4C-843D-223903BC179F}"/>
                </a:ext>
              </a:extLst>
            </p:cNvPr>
            <p:cNvCxnSpPr>
              <a:cxnSpLocks/>
            </p:cNvCxnSpPr>
            <p:nvPr/>
          </p:nvCxnSpPr>
          <p:spPr>
            <a:xfrm>
              <a:off x="6813557" y="3769598"/>
              <a:ext cx="98663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80EC87-DEB9-084D-A293-C58728227D10}"/>
              </a:ext>
            </a:extLst>
          </p:cNvPr>
          <p:cNvGrpSpPr/>
          <p:nvPr/>
        </p:nvGrpSpPr>
        <p:grpSpPr>
          <a:xfrm>
            <a:off x="5076056" y="4349318"/>
            <a:ext cx="3960440" cy="742712"/>
            <a:chOff x="5076056" y="4349318"/>
            <a:chExt cx="3960440" cy="7427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9F41879-753D-D648-AAB5-BDA1E0B028C5}"/>
                </a:ext>
              </a:extLst>
            </p:cNvPr>
            <p:cNvGrpSpPr/>
            <p:nvPr/>
          </p:nvGrpSpPr>
          <p:grpSpPr>
            <a:xfrm>
              <a:off x="5076056" y="4349318"/>
              <a:ext cx="3960440" cy="742712"/>
              <a:chOff x="5076056" y="4349318"/>
              <a:chExt cx="3960440" cy="742712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24116895-B8A2-5D49-BC59-FC3E3B06EA6A}"/>
                  </a:ext>
                </a:extLst>
              </p:cNvPr>
              <p:cNvGrpSpPr/>
              <p:nvPr/>
            </p:nvGrpSpPr>
            <p:grpSpPr>
              <a:xfrm>
                <a:off x="5076056" y="4349318"/>
                <a:ext cx="3960440" cy="742712"/>
                <a:chOff x="5076056" y="4349318"/>
                <a:chExt cx="3960440" cy="742712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3F3BD03-D523-C240-85A7-06D63A74A160}"/>
                    </a:ext>
                  </a:extLst>
                </p:cNvPr>
                <p:cNvSpPr/>
                <p:nvPr/>
              </p:nvSpPr>
              <p:spPr>
                <a:xfrm>
                  <a:off x="5745832" y="4565343"/>
                  <a:ext cx="338336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A57A729-7E97-AA4F-8F14-6C56D2091605}"/>
                    </a:ext>
                  </a:extLst>
                </p:cNvPr>
                <p:cNvSpPr/>
                <p:nvPr/>
              </p:nvSpPr>
              <p:spPr>
                <a:xfrm>
                  <a:off x="8316416" y="4565343"/>
                  <a:ext cx="504056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ADE6C30-362A-7D44-99D7-BB3D8B002872}"/>
                    </a:ext>
                  </a:extLst>
                </p:cNvPr>
                <p:cNvSpPr txBox="1"/>
                <p:nvPr/>
              </p:nvSpPr>
              <p:spPr>
                <a:xfrm>
                  <a:off x="5296060" y="4637341"/>
                  <a:ext cx="2840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/>
                    <a:t>1</a:t>
                  </a:r>
                  <a:endParaRPr kumimoji="1" lang="zh-CN" altLang="en-US" sz="1400" baseline="-25000" dirty="0"/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247906B-C4A5-2B46-85F1-ADBC9B4ADBFE}"/>
                    </a:ext>
                  </a:extLst>
                </p:cNvPr>
                <p:cNvSpPr txBox="1"/>
                <p:nvPr/>
              </p:nvSpPr>
              <p:spPr>
                <a:xfrm>
                  <a:off x="5792100" y="4637340"/>
                  <a:ext cx="2920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/>
                    <a:t>j</a:t>
                  </a:r>
                  <a:r>
                    <a:rPr kumimoji="1" lang="en-US" altLang="zh-CN" sz="1400" baseline="-25000" dirty="0"/>
                    <a:t>2</a:t>
                  </a:r>
                  <a:endParaRPr kumimoji="1" lang="zh-CN" altLang="en-US" sz="1400" baseline="-25000" dirty="0"/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C895C6C-BA80-124E-BE97-AFE27ABEB94F}"/>
                    </a:ext>
                  </a:extLst>
                </p:cNvPr>
                <p:cNvSpPr/>
                <p:nvPr/>
              </p:nvSpPr>
              <p:spPr>
                <a:xfrm>
                  <a:off x="5076056" y="4349318"/>
                  <a:ext cx="3960440" cy="74271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5629E11-8463-2A48-BAA4-8AC15CC61BD2}"/>
                    </a:ext>
                  </a:extLst>
                </p:cNvPr>
                <p:cNvSpPr txBox="1"/>
                <p:nvPr/>
              </p:nvSpPr>
              <p:spPr>
                <a:xfrm>
                  <a:off x="7109758" y="4722698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A‘</a:t>
                  </a:r>
                  <a:endParaRPr kumimoji="1" lang="zh-CN" altLang="en-US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4840863-7DE4-2F48-8380-19DAD0780A79}"/>
                    </a:ext>
                  </a:extLst>
                </p:cNvPr>
                <p:cNvSpPr txBox="1"/>
                <p:nvPr/>
              </p:nvSpPr>
              <p:spPr>
                <a:xfrm>
                  <a:off x="8456396" y="4659982"/>
                  <a:ext cx="324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 err="1"/>
                    <a:t>j</a:t>
                  </a:r>
                  <a:r>
                    <a:rPr kumimoji="1" lang="en-US" altLang="zh-CN" sz="1400" baseline="-25000" dirty="0" err="1"/>
                    <a:t>m</a:t>
                  </a:r>
                  <a:endParaRPr kumimoji="1" lang="zh-CN" altLang="en-US" sz="1400" baseline="-25000" dirty="0"/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97B47B7-DB08-284A-BA05-F4B087B4BEB5}"/>
                  </a:ext>
                </a:extLst>
              </p:cNvPr>
              <p:cNvSpPr/>
              <p:nvPr/>
            </p:nvSpPr>
            <p:spPr>
              <a:xfrm>
                <a:off x="5230924" y="4565343"/>
                <a:ext cx="360040" cy="45719"/>
              </a:xfrm>
              <a:prstGeom prst="rect">
                <a:avLst/>
              </a:prstGeom>
              <a:solidFill>
                <a:srgbClr val="F77A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EBD86F75-AD23-B242-AD78-268E73B9F9D5}"/>
                </a:ext>
              </a:extLst>
            </p:cNvPr>
            <p:cNvCxnSpPr>
              <a:cxnSpLocks/>
            </p:cNvCxnSpPr>
            <p:nvPr/>
          </p:nvCxnSpPr>
          <p:spPr>
            <a:xfrm>
              <a:off x="6825723" y="4611062"/>
              <a:ext cx="98663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688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  <p:bldP spid="11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0100" y="2260774"/>
                <a:ext cx="8185142" cy="78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归纳步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假设对于正整数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，命题正确。令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,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GreedySelector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算法前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步顺序选择的活动，即存在一个最优解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,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0" y="2260774"/>
                <a:ext cx="8185142" cy="787523"/>
              </a:xfrm>
              <a:prstGeom prst="rect">
                <a:avLst/>
              </a:prstGeom>
              <a:blipFill>
                <a:blip r:embed="rId3"/>
                <a:stretch>
                  <a:fillRect l="-310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4243" y="3129230"/>
                <a:ext cx="81751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是S中与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=1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,</m:t>
                    </m:r>
                    <m:r>
                      <a:rPr lang="en-US" altLang="zh-CN" sz="14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相容的活动，即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</a:t>
                </a:r>
                <a:r>
                  <a:rPr lang="en-US" altLang="zh-CN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400" b="1" i="1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的一个最优解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43" y="3129230"/>
                <a:ext cx="8175105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224" t="-3305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44243" y="1763647"/>
            <a:ext cx="24961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证明（数学归纳法）：</a:t>
            </a:r>
          </a:p>
        </p:txBody>
      </p:sp>
      <p:sp>
        <p:nvSpPr>
          <p:cNvPr id="13" name="矩形 1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F254D4-30D4-A546-9068-45E20877D380}"/>
              </a:ext>
            </a:extLst>
          </p:cNvPr>
          <p:cNvSpPr/>
          <p:nvPr/>
        </p:nvSpPr>
        <p:spPr>
          <a:xfrm>
            <a:off x="3397929" y="3651870"/>
            <a:ext cx="2808769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F68E3C-707B-814A-9C26-F50344A66011}"/>
              </a:ext>
            </a:extLst>
          </p:cNvPr>
          <p:cNvGrpSpPr/>
          <p:nvPr/>
        </p:nvGrpSpPr>
        <p:grpSpPr>
          <a:xfrm>
            <a:off x="3470394" y="3795886"/>
            <a:ext cx="2160697" cy="288032"/>
            <a:chOff x="5436096" y="3147814"/>
            <a:chExt cx="2160697" cy="2880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435A8CA-D21C-C047-9598-6718F0517BCE}"/>
                </a:ext>
              </a:extLst>
            </p:cNvPr>
            <p:cNvSpPr/>
            <p:nvPr/>
          </p:nvSpPr>
          <p:spPr>
            <a:xfrm>
              <a:off x="5508104" y="3318119"/>
              <a:ext cx="3048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C23618-FD25-E242-8AF8-BACB3BA7B09C}"/>
                </a:ext>
              </a:extLst>
            </p:cNvPr>
            <p:cNvSpPr/>
            <p:nvPr/>
          </p:nvSpPr>
          <p:spPr>
            <a:xfrm>
              <a:off x="5889848" y="3318119"/>
              <a:ext cx="33833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F32168-401A-4C42-A27E-AC3399B3F363}"/>
                </a:ext>
              </a:extLst>
            </p:cNvPr>
            <p:cNvSpPr/>
            <p:nvPr/>
          </p:nvSpPr>
          <p:spPr>
            <a:xfrm>
              <a:off x="6370189" y="3327834"/>
              <a:ext cx="30681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75F6AF-1A91-F048-AB87-5EE2A5D17FC4}"/>
                </a:ext>
              </a:extLst>
            </p:cNvPr>
            <p:cNvSpPr/>
            <p:nvPr/>
          </p:nvSpPr>
          <p:spPr>
            <a:xfrm>
              <a:off x="5436096" y="3147814"/>
              <a:ext cx="2160697" cy="28803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EA3B42D-ADA8-0B4D-9B90-CB2C72AE1E44}"/>
                </a:ext>
              </a:extLst>
            </p:cNvPr>
            <p:cNvSpPr/>
            <p:nvPr/>
          </p:nvSpPr>
          <p:spPr>
            <a:xfrm>
              <a:off x="6910249" y="3318119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74CF28-63F4-BE42-9732-4B534BF23F26}"/>
              </a:ext>
            </a:extLst>
          </p:cNvPr>
          <p:cNvGrpSpPr/>
          <p:nvPr/>
        </p:nvGrpSpPr>
        <p:grpSpPr>
          <a:xfrm>
            <a:off x="1187624" y="4227934"/>
            <a:ext cx="4154978" cy="670703"/>
            <a:chOff x="1187624" y="4227934"/>
            <a:chExt cx="4154978" cy="67070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21CA4BF-2361-F940-A2F8-F99EDE1506E0}"/>
                </a:ext>
              </a:extLst>
            </p:cNvPr>
            <p:cNvSpPr/>
            <p:nvPr/>
          </p:nvSpPr>
          <p:spPr>
            <a:xfrm>
              <a:off x="1670194" y="4443958"/>
              <a:ext cx="3048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E4458E-4CE9-FB42-9401-7993B9B2DB3B}"/>
                </a:ext>
              </a:extLst>
            </p:cNvPr>
            <p:cNvSpPr/>
            <p:nvPr/>
          </p:nvSpPr>
          <p:spPr>
            <a:xfrm>
              <a:off x="2051938" y="4443958"/>
              <a:ext cx="33833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69E3B70-8612-3E49-84F9-80DE096700BF}"/>
                </a:ext>
              </a:extLst>
            </p:cNvPr>
            <p:cNvSpPr/>
            <p:nvPr/>
          </p:nvSpPr>
          <p:spPr>
            <a:xfrm>
              <a:off x="2750314" y="4443958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73E6FE4-3100-EA47-AF06-71B07D4AA4A8}"/>
                </a:ext>
              </a:extLst>
            </p:cNvPr>
            <p:cNvSpPr/>
            <p:nvPr/>
          </p:nvSpPr>
          <p:spPr>
            <a:xfrm>
              <a:off x="3542402" y="4443958"/>
              <a:ext cx="3048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2ED1A66-3A8E-A147-AFCE-295622748BE8}"/>
                </a:ext>
              </a:extLst>
            </p:cNvPr>
            <p:cNvSpPr/>
            <p:nvPr/>
          </p:nvSpPr>
          <p:spPr>
            <a:xfrm>
              <a:off x="3924146" y="4443958"/>
              <a:ext cx="33833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D331D60-3C7A-FD43-B9E8-E594F51D2C3D}"/>
                </a:ext>
              </a:extLst>
            </p:cNvPr>
            <p:cNvSpPr/>
            <p:nvPr/>
          </p:nvSpPr>
          <p:spPr>
            <a:xfrm>
              <a:off x="4622522" y="4443958"/>
              <a:ext cx="50405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3159A8-67D7-7B49-91F7-1140AA5B0334}"/>
                </a:ext>
              </a:extLst>
            </p:cNvPr>
            <p:cNvSpPr txBox="1"/>
            <p:nvPr/>
          </p:nvSpPr>
          <p:spPr>
            <a:xfrm>
              <a:off x="1680568" y="45159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CF4EE92-89C3-C84C-9FAC-C5C84DAF5DD5}"/>
                </a:ext>
              </a:extLst>
            </p:cNvPr>
            <p:cNvSpPr txBox="1"/>
            <p:nvPr/>
          </p:nvSpPr>
          <p:spPr>
            <a:xfrm>
              <a:off x="2098206" y="4515955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i</a:t>
              </a:r>
              <a:r>
                <a:rPr kumimoji="1" lang="en-US" altLang="zh-CN" sz="1400" baseline="-25000" dirty="0"/>
                <a:t>2</a:t>
              </a:r>
              <a:endParaRPr kumimoji="1" lang="zh-CN" altLang="en-US" sz="1400" baseline="-250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4A3916B-36DC-4241-AF3E-A42D10BC581F}"/>
                </a:ext>
              </a:extLst>
            </p:cNvPr>
            <p:cNvSpPr txBox="1"/>
            <p:nvPr/>
          </p:nvSpPr>
          <p:spPr>
            <a:xfrm>
              <a:off x="2898310" y="451596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/>
                <a:t>i</a:t>
              </a:r>
              <a:r>
                <a:rPr kumimoji="1" lang="en-US" altLang="zh-CN" sz="1400" baseline="-25000" dirty="0" err="1"/>
                <a:t>k</a:t>
              </a:r>
              <a:endParaRPr kumimoji="1" lang="zh-CN" altLang="en-US" sz="1400" baseline="-250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398CFD5-ED26-E64B-92D1-4CA9A2F07A01}"/>
                </a:ext>
              </a:extLst>
            </p:cNvPr>
            <p:cNvSpPr/>
            <p:nvPr/>
          </p:nvSpPr>
          <p:spPr>
            <a:xfrm>
              <a:off x="1598186" y="4227934"/>
              <a:ext cx="3744416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1B62A02-8A03-284A-A152-AB06817914B7}"/>
                </a:ext>
              </a:extLst>
            </p:cNvPr>
            <p:cNvSpPr/>
            <p:nvPr/>
          </p:nvSpPr>
          <p:spPr>
            <a:xfrm>
              <a:off x="3470395" y="4299942"/>
              <a:ext cx="1728192" cy="288032"/>
            </a:xfrm>
            <a:prstGeom prst="rect">
              <a:avLst/>
            </a:prstGeom>
            <a:noFill/>
            <a:ln>
              <a:solidFill>
                <a:srgbClr val="1F7BE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E5284C-4C93-9249-A74E-1D19D9E9F219}"/>
                </a:ext>
              </a:extLst>
            </p:cNvPr>
            <p:cNvSpPr txBox="1"/>
            <p:nvPr/>
          </p:nvSpPr>
          <p:spPr>
            <a:xfrm>
              <a:off x="1187624" y="437195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7D6461C-ADF0-BB43-A281-6C7066AD1C4C}"/>
                </a:ext>
              </a:extLst>
            </p:cNvPr>
            <p:cNvSpPr txBox="1"/>
            <p:nvPr/>
          </p:nvSpPr>
          <p:spPr>
            <a:xfrm>
              <a:off x="4212188" y="452930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74512BC-BA29-DF4A-B767-E901C3BBC7D0}"/>
              </a:ext>
            </a:extLst>
          </p:cNvPr>
          <p:cNvSpPr txBox="1"/>
          <p:nvPr/>
        </p:nvSpPr>
        <p:spPr>
          <a:xfrm>
            <a:off x="5580112" y="378659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B’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67DFAE-D0D5-E045-9D27-2BFB13F9452A}"/>
              </a:ext>
            </a:extLst>
          </p:cNvPr>
          <p:cNvSpPr txBox="1"/>
          <p:nvPr/>
        </p:nvSpPr>
        <p:spPr>
          <a:xfrm>
            <a:off x="5732512" y="47226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S’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7328D37-CF00-DF49-A2C4-3F3DEABB9EEE}"/>
                  </a:ext>
                </a:extLst>
              </p:cNvPr>
              <p:cNvSpPr/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GreedySelector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执行到第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步，选择的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项活动记为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最优解包含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7328D37-CF00-DF49-A2C4-3F3DEABB9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blipFill>
                <a:blip r:embed="rId5"/>
                <a:stretch>
                  <a:fillRect l="-447" r="-447"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8CAB32-3A07-404D-8727-BDE940ABE59A}"/>
                  </a:ext>
                </a:extLst>
              </p:cNvPr>
              <p:cNvSpPr txBox="1"/>
              <p:nvPr/>
            </p:nvSpPr>
            <p:spPr>
              <a:xfrm>
                <a:off x="6324683" y="3499723"/>
                <a:ext cx="2637058" cy="16004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/>
                  <a:t>如果</a:t>
                </a:r>
                <a:r>
                  <a:rPr kumimoji="1" lang="en-US" altLang="zh-CN" sz="1400" dirty="0"/>
                  <a:t>B</a:t>
                </a:r>
                <a:r>
                  <a:rPr kumimoji="1" lang="zh-CN" altLang="en-US" sz="1400" dirty="0"/>
                  <a:t>不是最优解，则存在</a:t>
                </a:r>
                <a:r>
                  <a:rPr kumimoji="1" lang="en-US" altLang="zh-CN" sz="1400" dirty="0"/>
                  <a:t>B‘</a:t>
                </a:r>
                <a:r>
                  <a:rPr kumimoji="1" lang="zh-CN" altLang="en-US" sz="1400" dirty="0"/>
                  <a:t>是</a:t>
                </a:r>
                <a:r>
                  <a:rPr kumimoji="1" lang="en-US" altLang="zh-CN" sz="1400" dirty="0"/>
                  <a:t>S’</a:t>
                </a:r>
                <a:r>
                  <a:rPr kumimoji="1" lang="zh-CN" altLang="en-US" sz="1400" dirty="0"/>
                  <a:t>的最优解，其活动数目比</a:t>
                </a:r>
                <a:r>
                  <a:rPr kumimoji="1" lang="en-US" altLang="zh-CN" sz="1400" dirty="0"/>
                  <a:t>A</a:t>
                </a:r>
                <a:r>
                  <a:rPr kumimoji="1" lang="zh-CN" altLang="en-US" sz="1400" dirty="0"/>
                  <a:t>多；</a:t>
                </a:r>
                <a:endParaRPr kumimoji="1" lang="en-US" altLang="zh-CN" sz="1400" dirty="0"/>
              </a:p>
              <a:p>
                <a:endParaRPr kumimoji="1" lang="en-US" altLang="zh-CN" sz="1400" dirty="0"/>
              </a:p>
              <a:p>
                <a:r>
                  <a:rPr kumimoji="1" lang="zh-CN" altLang="en-US" sz="1400" dirty="0"/>
                  <a:t>则构造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=1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,</m:t>
                    </m:r>
                    <m:r>
                      <a:rPr lang="en-US" altLang="zh-CN" sz="14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sz="1400" dirty="0"/>
                  <a:t>，它是原活动集合</a:t>
                </a:r>
                <a:r>
                  <a:rPr kumimoji="1" lang="en-US" altLang="zh-CN" sz="1400" dirty="0"/>
                  <a:t>S</a:t>
                </a:r>
                <a:r>
                  <a:rPr kumimoji="1" lang="zh-CN" altLang="en-US" sz="1400" dirty="0"/>
                  <a:t>的相容活动安排，且活动数目比最优解</a:t>
                </a:r>
                <a:r>
                  <a:rPr kumimoji="1" lang="en-US" altLang="zh-CN" sz="1400" dirty="0"/>
                  <a:t>A</a:t>
                </a:r>
                <a:r>
                  <a:rPr kumimoji="1" lang="zh-CN" altLang="en-US" sz="1400" dirty="0"/>
                  <a:t>更多，</a:t>
                </a:r>
                <a:r>
                  <a:rPr kumimoji="1" lang="zh-CN" altLang="en-US" sz="1400" b="1" dirty="0">
                    <a:solidFill>
                      <a:srgbClr val="FF0000"/>
                    </a:solidFill>
                  </a:rPr>
                  <a:t>与前提矛盾</a:t>
                </a:r>
                <a:r>
                  <a:rPr kumimoji="1" lang="zh-CN" altLang="en-US" sz="1400" dirty="0"/>
                  <a:t>！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8CAB32-3A07-404D-8727-BDE940ABE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83" y="3499723"/>
                <a:ext cx="2637058" cy="1600438"/>
              </a:xfrm>
              <a:prstGeom prst="rect">
                <a:avLst/>
              </a:prstGeom>
              <a:blipFill>
                <a:blip r:embed="rId6"/>
                <a:stretch>
                  <a:fillRect l="-476" t="-1575" r="-4762" b="-15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22" grpId="0" animBg="1"/>
      <p:bldP spid="32" grpId="0"/>
      <p:bldP spid="3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0100" y="2260774"/>
                <a:ext cx="8185142" cy="78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归纳步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假设对于正整数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，命题正确。令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,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GreedySelector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算法前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步顺序选择的活动，那么存在一个最优解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</a:rPr>
                      <m:t>,</m:t>
                    </m:r>
                    <m:r>
                      <a:rPr lang="en-US" altLang="zh-CN" sz="16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0" y="2260774"/>
                <a:ext cx="8185142" cy="787523"/>
              </a:xfrm>
              <a:prstGeom prst="rect">
                <a:avLst/>
              </a:prstGeom>
              <a:blipFill>
                <a:blip r:embed="rId3"/>
                <a:stretch>
                  <a:fillRect l="-310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4243" y="3129230"/>
                <a:ext cx="81751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是S中与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=1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/>
                      </a:rPr>
                      <m:t>,</m:t>
                    </m:r>
                    <m:r>
                      <a:rPr lang="en-US" altLang="zh-CN" sz="1400" i="1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相容的活动，即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</a:t>
                </a:r>
                <a:r>
                  <a:rPr lang="en-US" altLang="zh-CN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400" b="1" i="1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的一个最优解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43" y="3129230"/>
                <a:ext cx="8175105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224" t="-3305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2888" y="3939902"/>
                <a:ext cx="8207413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对于子问题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应用基础步的结论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：即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的结束时间最早的活动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包含在某一个最优解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中，则可以构造原问题的一个最优解：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/>
                            </a:rPr>
                            <m:t>=1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4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1400" b="1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1400" b="1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sz="1400" b="1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1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−{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8" y="3939902"/>
                <a:ext cx="8207413" cy="867930"/>
              </a:xfrm>
              <a:prstGeom prst="rect">
                <a:avLst/>
              </a:prstGeom>
              <a:blipFill rotWithShape="0">
                <a:blip r:embed="rId5"/>
                <a:stretch>
                  <a:fillRect l="-223" b="-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44243" y="1763647"/>
            <a:ext cx="24961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证明（数学归纳法）：</a:t>
            </a:r>
          </a:p>
        </p:txBody>
      </p:sp>
      <p:sp>
        <p:nvSpPr>
          <p:cNvPr id="13" name="矩形 1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C0D0560-BCAC-3B45-937E-54F2D3458062}"/>
                  </a:ext>
                </a:extLst>
              </p:cNvPr>
              <p:cNvSpPr/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GreedySelector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执行到第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步，选择的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项活动记为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</a:t>
                </a:r>
                <a:r>
                  <a:rPr lang="zh-CN" altLang="en-US" b="1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最优解包含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ysClr val="windowText" lastClr="000000"/>
                        </a:solidFill>
                        <a:latin typeface="Cambria Math"/>
                      </a:rPr>
                      <m:t>=1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C0D0560-BCAC-3B45-937E-54F2D3458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30426"/>
                <a:ext cx="8496944" cy="777457"/>
              </a:xfrm>
              <a:prstGeom prst="rect">
                <a:avLst/>
              </a:prstGeom>
              <a:blipFill>
                <a:blip r:embed="rId6"/>
                <a:stretch>
                  <a:fillRect l="-447" r="-447"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9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520" y="24889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小数背包问题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001" name="Rectangle 1"/>
              <p:cNvSpPr>
                <a:spLocks noChangeArrowheads="1"/>
              </p:cNvSpPr>
              <p:nvPr/>
            </p:nvSpPr>
            <p:spPr bwMode="auto">
              <a:xfrm>
                <a:off x="256674" y="627534"/>
                <a:ext cx="8181522" cy="4224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defTabSz="685800">
                  <a:lnSpc>
                    <a:spcPct val="120000"/>
                  </a:lnSpc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问题描述</a:t>
                </a:r>
                <a:r>
                  <a:rPr lang="zh-CN" altLang="en-US" sz="15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：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种物品和一个背包。物品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的重量是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𝑊</m:t>
                    </m:r>
                    <m:r>
                      <a:rPr lang="en-US" altLang="zh-CN" sz="1500" i="1" baseline="-30000" dirty="0" err="1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，其价值为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𝑉</m:t>
                    </m:r>
                    <m:r>
                      <a:rPr lang="en-US" altLang="zh-CN" sz="1500" i="1" baseline="-30000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，背包的容量为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C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，应如何选择装入背包的物品使得装入背包中物品的总价值最大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?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这里，在选择物品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装入背包时，可以选择物品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的一部分，而不一定要全部装入背包。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algn="just" defTabSz="685800">
                  <a:lnSpc>
                    <a:spcPct val="120000"/>
                  </a:lnSpc>
                </a:pP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输入：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多组测试数据。每组测试包括三行：第一行输入物品的总数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𝑛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(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𝑛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&lt;1000</m:t>
                    </m:r>
                    <m:r>
                      <a:rPr lang="zh-CN" altLang="en-US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）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和背包的容量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𝐶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(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𝐶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&lt;1000)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。第二行输入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  <a:ea typeface="仿宋" pitchFamily="49" charset="-122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个整数，表示物品的重量。第三行输入物品的价值。</a:t>
                </a: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输出：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输出装入背包的总价值，每组测试数据输出一行。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输入样例：</a:t>
                </a:r>
                <a:endParaRPr lang="zh-CN" altLang="en-US" sz="15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3  50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10  20   30 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marL="342900" indent="-342900" algn="just" defTabSz="685800" eaLnBrk="0" hangingPunct="0">
                  <a:lnSpc>
                    <a:spcPct val="120000"/>
                  </a:lnSpc>
                  <a:buAutoNum type="arabicPlain" startAt="60"/>
                </a:pP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100  120</a:t>
                </a:r>
              </a:p>
              <a:p>
                <a:pPr marL="342900" indent="-342900" algn="just" defTabSz="685800" eaLnBrk="0" hangingPunct="0">
                  <a:lnSpc>
                    <a:spcPct val="120000"/>
                  </a:lnSpc>
                  <a:buAutoNum type="arabicPlain" startAt="60"/>
                </a:pP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输出样例：</a:t>
                </a:r>
                <a:endParaRPr lang="zh-CN" altLang="en-US" sz="15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algn="just" defTabSz="685800" eaLnBrk="0" hangingPunct="0">
                  <a:lnSpc>
                    <a:spcPct val="120000"/>
                  </a:lnSpc>
                </a:pP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240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8001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74" y="627534"/>
                <a:ext cx="8181522" cy="4224233"/>
              </a:xfrm>
              <a:prstGeom prst="rect">
                <a:avLst/>
              </a:prstGeom>
              <a:blipFill rotWithShape="0">
                <a:blip r:embed="rId2"/>
                <a:stretch>
                  <a:fillRect l="-745" r="-596" b="-86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42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563" y="28056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小数背包问题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971600" y="1065836"/>
            <a:ext cx="253915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rIns="0" rtlCol="0">
            <a:spAutoFit/>
          </a:bodyPr>
          <a:lstStyle/>
          <a:p>
            <a:pPr marL="352425" indent="-352425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小数背包问题数学模型：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9025" name="Object 1"/>
          <p:cNvGraphicFramePr>
            <a:graphicFrameLocks noChangeAspect="1"/>
          </p:cNvGraphicFramePr>
          <p:nvPr>
            <p:extLst/>
          </p:nvPr>
        </p:nvGraphicFramePr>
        <p:xfrm>
          <a:off x="1115616" y="1833668"/>
          <a:ext cx="2232248" cy="1674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3" imgW="1524000" imgH="1143000" progId="Equation.DSMT4">
                  <p:embed/>
                </p:oleObj>
              </mc:Choice>
              <mc:Fallback>
                <p:oleObj name="Equation" r:id="rId3" imgW="1524000" imgH="1143000" progId="Equation.DSMT4">
                  <p:embed/>
                  <p:pic>
                    <p:nvPicPr>
                      <p:cNvPr id="1290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833668"/>
                        <a:ext cx="2232248" cy="1674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5004047" y="1065836"/>
            <a:ext cx="244618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rIns="0" rtlCol="0">
            <a:spAutoFit/>
          </a:bodyPr>
          <a:lstStyle/>
          <a:p>
            <a:pPr marL="352425" indent="-352425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背包问题数学模型：</a:t>
            </a: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/>
          </p:nvPr>
        </p:nvGraphicFramePr>
        <p:xfrm>
          <a:off x="5054743" y="1833668"/>
          <a:ext cx="2251472" cy="167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5" imgW="1536480" imgH="1143000" progId="Equation.DSMT4">
                  <p:embed/>
                </p:oleObj>
              </mc:Choice>
              <mc:Fallback>
                <p:oleObj name="Equation" r:id="rId5" imgW="1536480" imgH="1143000" progId="Equation.DSMT4">
                  <p:embed/>
                  <p:pic>
                    <p:nvPicPr>
                      <p:cNvPr id="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743" y="1833668"/>
                        <a:ext cx="2251472" cy="1674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709681" y="3189235"/>
            <a:ext cx="1674186" cy="323478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9524" y="3184376"/>
            <a:ext cx="1674186" cy="323478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9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5536" y="18842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小数背包问题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401561" y="475228"/>
            <a:ext cx="7632848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策略一：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在不超出当前背包的剩余容量前提下，优先选择</a:t>
            </a:r>
            <a:r>
              <a:rPr lang="zh-CN" altLang="zh-CN" sz="16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价值最大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的物品，这样使得装入价值增长最快。</a:t>
            </a:r>
          </a:p>
        </p:txBody>
      </p:sp>
      <p:sp>
        <p:nvSpPr>
          <p:cNvPr id="5" name="矩形 4"/>
          <p:cNvSpPr/>
          <p:nvPr/>
        </p:nvSpPr>
        <p:spPr>
          <a:xfrm>
            <a:off x="401561" y="1232358"/>
            <a:ext cx="7776864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策略二：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在不超出当前背包的剩余容量前提下，优先选择</a:t>
            </a:r>
            <a:r>
              <a:rPr lang="zh-CN" altLang="zh-CN" sz="16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重量最轻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的物品，这样使得背包容量增长最慢。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063" y="2020411"/>
            <a:ext cx="7619346" cy="683264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策略三：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在不超出当前背包的剩余容量前提下，优先选择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价值率（价值除以重量）最大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的物品，这样使得背包中单位重量价值增长最快。 </a:t>
            </a:r>
          </a:p>
        </p:txBody>
      </p:sp>
      <p:sp>
        <p:nvSpPr>
          <p:cNvPr id="7" name="矩形 6"/>
          <p:cNvSpPr/>
          <p:nvPr/>
        </p:nvSpPr>
        <p:spPr>
          <a:xfrm>
            <a:off x="2033432" y="2726273"/>
            <a:ext cx="4620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例：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n=3, c=20, v=(25, 24, 15), w= (18, 15, 10)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9672" y="3219822"/>
              <a:ext cx="5982284" cy="1711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557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320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策略一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1,</a:t>
                          </a:r>
                          <a:r>
                            <a:rPr lang="en-US" altLang="zh-CN" sz="1400" baseline="0" dirty="0"/>
                            <a:t> 2/15, 0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28.2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策略二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0,  2/3,  1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31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0,</a:t>
                          </a:r>
                          <a:r>
                            <a:rPr lang="en-US" altLang="zh-CN" sz="1400" baseline="0" dirty="0"/>
                            <a:t>  1,   1/2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b="1" dirty="0"/>
                            <a:t>31.5</a:t>
                          </a:r>
                          <a:endParaRPr lang="zh-CN" altLang="en-US" sz="1500" b="1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564802"/>
                  </p:ext>
                </p:extLst>
              </p:nvPr>
            </p:nvGraphicFramePr>
            <p:xfrm>
              <a:off x="1619672" y="3219822"/>
              <a:ext cx="5982284" cy="17111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557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49557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</a:tblGrid>
                  <a:tr h="58528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7" t="-123958" r="-200407" b="-1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24" t="-123958" r="-101224" b="-1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0000" t="-123958" r="-813" b="-1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策略一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1,</a:t>
                          </a:r>
                          <a:r>
                            <a:rPr lang="en-US" altLang="zh-CN" sz="1400" baseline="0" dirty="0"/>
                            <a:t> 2/15, 0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28.2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策略二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0,  2/3,  1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31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5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策略三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/>
                            <a:t>（</a:t>
                          </a:r>
                          <a:r>
                            <a:rPr lang="en-US" altLang="zh-CN" sz="1400" dirty="0"/>
                            <a:t>0,</a:t>
                          </a:r>
                          <a:r>
                            <a:rPr lang="en-US" altLang="zh-CN" sz="1400" baseline="0" dirty="0"/>
                            <a:t>  1,   1/2</a:t>
                          </a:r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20</a:t>
                          </a:r>
                          <a:endParaRPr lang="zh-CN" altLang="en-US" sz="14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b="1" dirty="0"/>
                            <a:t>31.5</a:t>
                          </a:r>
                          <a:endParaRPr lang="zh-CN" altLang="en-US" sz="1500" b="1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77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520" y="33032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小数背包问题</a:t>
            </a:r>
          </a:p>
        </p:txBody>
      </p:sp>
      <p:sp>
        <p:nvSpPr>
          <p:cNvPr id="132097" name="Rectangle 1"/>
          <p:cNvSpPr>
            <a:spLocks noChangeArrowheads="1"/>
          </p:cNvSpPr>
          <p:nvPr/>
        </p:nvSpPr>
        <p:spPr bwMode="auto">
          <a:xfrm>
            <a:off x="447387" y="729826"/>
            <a:ext cx="629131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小数背包问题的贪心算法设计思路如下：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1337184"/>
            <a:ext cx="40907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buFont typeface="+mj-lt"/>
              <a:buAutoNum type="arabicPeriod"/>
            </a:pPr>
            <a:r>
              <a:rPr lang="zh-CN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预处理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，把物品按照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价值率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进行</a:t>
            </a:r>
            <a:r>
              <a:rPr lang="zh-CN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降序排列</a:t>
            </a:r>
            <a:endParaRPr lang="zh-CN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640" y="1856359"/>
            <a:ext cx="67636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30000"/>
              </a:lnSpc>
              <a:buFont typeface="+mj-lt"/>
              <a:buAutoNum type="arabicPeriod" startAt="2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选择第一个物品 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根据贪心策略，首先选择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价值率最大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的物品，并记录该物品装入的重量。</a:t>
            </a:r>
            <a:endParaRPr lang="zh-CN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873" y="2744652"/>
            <a:ext cx="678043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30000"/>
              </a:lnSpc>
              <a:buFont typeface="+mj-lt"/>
              <a:buAutoNum type="arabicPeriod" startAt="3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贪心选择后续活动 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依次扫描每一个物品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在没有超出背包容量的条件下，尽可能多地装入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当前价值率最高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的物品，并记录该物品装入的重量。</a:t>
            </a:r>
            <a:endParaRPr lang="zh-CN" altLang="zh-CN" sz="1500" dirty="0"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4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396802" y="639185"/>
            <a:ext cx="806362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是一个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分阶段决策过程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在每个局部阶段，贪心法都做出一个</a:t>
            </a:r>
            <a:r>
              <a:rPr 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当前最优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局部</a:t>
            </a:r>
            <a:r>
              <a:rPr 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决策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，并期望通过每次所做的局部最优决策产生一个</a:t>
            </a:r>
            <a:r>
              <a:rPr 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全局最优解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lvl="0" indent="-285750">
              <a:lnSpc>
                <a:spcPts val="2800"/>
              </a:lnSpc>
              <a:buFont typeface="Wingdings" pitchFamily="2" charset="2"/>
              <a:buChar char="n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贪心算法类似于分治算法和动态规划，也是一种基于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子问题思想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的策略。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2355726"/>
            <a:ext cx="4536504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找零钱问题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：假设有面值为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元、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元、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元、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角、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角、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角的货币，需要找给顾客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元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角现金，使付出的货币的数量最少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？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368" y="2355726"/>
            <a:ext cx="2752048" cy="249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96803" y="51470"/>
            <a:ext cx="24416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贪心算法基本思想</a:t>
            </a:r>
          </a:p>
        </p:txBody>
      </p:sp>
    </p:spTree>
    <p:extLst>
      <p:ext uri="{BB962C8B-B14F-4D97-AF65-F5344CB8AC3E}">
        <p14:creationId xmlns:p14="http://schemas.microsoft.com/office/powerpoint/2010/main" val="11089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42845" y="47485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小数背包问题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827584" y="852646"/>
          <a:ext cx="6102678" cy="4023360"/>
        </p:xfrm>
        <a:graphic>
          <a:graphicData uri="http://schemas.openxmlformats.org/drawingml/2006/table">
            <a:tbl>
              <a:tblPr/>
              <a:tblGrid>
                <a:gridCol w="610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#include</a:t>
                      </a:r>
                      <a:r>
                        <a:rPr lang="en-US" sz="1100" kern="0" dirty="0">
                          <a:solidFill>
                            <a:srgbClr val="A31515"/>
                          </a:solidFill>
                          <a:latin typeface="Times New Roman"/>
                          <a:ea typeface="宋体"/>
                        </a:rPr>
                        <a:t>&lt;</a:t>
                      </a:r>
                      <a:r>
                        <a:rPr lang="en-US" sz="1100" kern="0" dirty="0" err="1">
                          <a:solidFill>
                            <a:srgbClr val="A31515"/>
                          </a:solidFill>
                          <a:latin typeface="Times New Roman"/>
                          <a:ea typeface="宋体"/>
                        </a:rPr>
                        <a:t>stdio.h</a:t>
                      </a:r>
                      <a:r>
                        <a:rPr lang="en-US" sz="1100" kern="0" dirty="0">
                          <a:solidFill>
                            <a:srgbClr val="A31515"/>
                          </a:solidFill>
                          <a:latin typeface="Times New Roman"/>
                          <a:ea typeface="宋体"/>
                        </a:rPr>
                        <a:t>&gt;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#include</a:t>
                      </a:r>
                      <a:r>
                        <a:rPr lang="en-US" sz="1100" kern="0" dirty="0">
                          <a:solidFill>
                            <a:srgbClr val="A31515"/>
                          </a:solidFill>
                          <a:latin typeface="Times New Roman"/>
                          <a:ea typeface="宋体"/>
                        </a:rPr>
                        <a:t>&lt;algorithm&gt;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using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namespace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std;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#define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MaxItems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1000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struct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item{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weight;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value;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bool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operator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&lt;(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const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item&amp; bb)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const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{ 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定义比较函数（小于号）</a:t>
                      </a:r>
                      <a:endParaRPr lang="zh-CN" sz="11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value/(1.0*weight) &gt; (1.0*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bb.value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)/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bb.weight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;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为什么乘以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1.0</a:t>
                      </a:r>
                      <a:r>
                        <a:rPr lang="zh-CN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？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}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}; 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定义物品的结构体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double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greedyKnapsack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n,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capacity,item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*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)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double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= 0;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sort(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</a:rPr>
                        <a:t>itemSet,itemSet+n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);     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STL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中的快速排序算法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=0;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&lt;n;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++)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if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b="1" kern="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capacity &gt;= </a:t>
                      </a:r>
                      <a:r>
                        <a:rPr lang="en-US" sz="1100" b="1" kern="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b="1" kern="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100" b="1" kern="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b="1" kern="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].weight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)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+=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].value;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选择单价最大的物品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capacity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-=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].weight;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}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else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+=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capacity*(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].value*1.0)/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itemSet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].weight;</a:t>
                      </a:r>
                      <a:r>
                        <a:rPr lang="en-US" sz="11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最后一个物品只能装部分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break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}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ans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}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</a:txBody>
                  <a:tcPr marL="29308" marR="2930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3121" name="Object 1"/>
          <p:cNvGraphicFramePr>
            <a:graphicFrameLocks noChangeAspect="1"/>
          </p:cNvGraphicFramePr>
          <p:nvPr>
            <p:extLst/>
          </p:nvPr>
        </p:nvGraphicFramePr>
        <p:xfrm>
          <a:off x="7380312" y="2702308"/>
          <a:ext cx="1064690" cy="32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3" imgW="660113" imgH="203112" progId="Equation.DSMT4">
                  <p:embed/>
                </p:oleObj>
              </mc:Choice>
              <mc:Fallback>
                <p:oleObj name="Equation" r:id="rId3" imgW="660113" imgH="203112" progId="Equation.DSMT4">
                  <p:embed/>
                  <p:pic>
                    <p:nvPicPr>
                      <p:cNvPr id="1331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2702308"/>
                        <a:ext cx="1064690" cy="32403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B3900C56-B638-5746-932A-1019279913CC}"/>
              </a:ext>
            </a:extLst>
          </p:cNvPr>
          <p:cNvSpPr/>
          <p:nvPr/>
        </p:nvSpPr>
        <p:spPr>
          <a:xfrm>
            <a:off x="971600" y="3007790"/>
            <a:ext cx="3600400" cy="212032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84EC90-4289-2948-A350-6A32B95F3C9A}"/>
              </a:ext>
            </a:extLst>
          </p:cNvPr>
          <p:cNvSpPr/>
          <p:nvPr/>
        </p:nvSpPr>
        <p:spPr>
          <a:xfrm>
            <a:off x="1097614" y="3338328"/>
            <a:ext cx="3474386" cy="529565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3DA610-CA55-BB46-9334-E26A5C9083D5}"/>
              </a:ext>
            </a:extLst>
          </p:cNvPr>
          <p:cNvSpPr/>
          <p:nvPr/>
        </p:nvSpPr>
        <p:spPr>
          <a:xfrm>
            <a:off x="1187624" y="4011910"/>
            <a:ext cx="4896544" cy="216024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12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9534" y="26736"/>
            <a:ext cx="37609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0-1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背包问题与小数背包问题</a:t>
            </a:r>
          </a:p>
        </p:txBody>
      </p:sp>
      <p:sp>
        <p:nvSpPr>
          <p:cNvPr id="27653" name="Rectangle 7"/>
          <p:cNvSpPr>
            <a:spLocks noChangeArrowheads="1"/>
          </p:cNvSpPr>
          <p:nvPr/>
        </p:nvSpPr>
        <p:spPr bwMode="auto">
          <a:xfrm>
            <a:off x="1657350" y="3486150"/>
            <a:ext cx="4572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10</a:t>
            </a:r>
          </a:p>
        </p:txBody>
      </p:sp>
      <p:sp>
        <p:nvSpPr>
          <p:cNvPr id="27654" name="Rectangle 8"/>
          <p:cNvSpPr>
            <a:spLocks noChangeArrowheads="1"/>
          </p:cNvSpPr>
          <p:nvPr/>
        </p:nvSpPr>
        <p:spPr bwMode="auto">
          <a:xfrm>
            <a:off x="2171700" y="2971800"/>
            <a:ext cx="457200" cy="1085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20</a:t>
            </a:r>
          </a:p>
        </p:txBody>
      </p:sp>
      <p:sp>
        <p:nvSpPr>
          <p:cNvPr id="27655" name="Rectangle 9"/>
          <p:cNvSpPr>
            <a:spLocks noChangeArrowheads="1"/>
          </p:cNvSpPr>
          <p:nvPr/>
        </p:nvSpPr>
        <p:spPr bwMode="auto">
          <a:xfrm>
            <a:off x="2686050" y="2400300"/>
            <a:ext cx="457200" cy="1657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30</a:t>
            </a:r>
          </a:p>
        </p:txBody>
      </p:sp>
      <p:sp>
        <p:nvSpPr>
          <p:cNvPr id="27656" name="Rectangle 10"/>
          <p:cNvSpPr>
            <a:spLocks noChangeArrowheads="1"/>
          </p:cNvSpPr>
          <p:nvPr/>
        </p:nvSpPr>
        <p:spPr bwMode="auto">
          <a:xfrm>
            <a:off x="3200400" y="1371600"/>
            <a:ext cx="457200" cy="2686050"/>
          </a:xfrm>
          <a:prstGeom prst="rect">
            <a:avLst/>
          </a:prstGeom>
          <a:solidFill>
            <a:schemeClr val="bg1"/>
          </a:solidFill>
          <a:ln w="28575">
            <a:solidFill>
              <a:srgbClr val="F77A2D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kumimoji="1" lang="en-US" altLang="zh-CN">
                <a:latin typeface="Times New Roman" pitchFamily="18" charset="0"/>
              </a:rPr>
              <a:t>50</a:t>
            </a:r>
          </a:p>
        </p:txBody>
      </p:sp>
      <p:sp>
        <p:nvSpPr>
          <p:cNvPr id="27657" name="Text Box 11"/>
          <p:cNvSpPr txBox="1">
            <a:spLocks noChangeArrowheads="1"/>
          </p:cNvSpPr>
          <p:nvPr/>
        </p:nvSpPr>
        <p:spPr bwMode="auto">
          <a:xfrm>
            <a:off x="1547664" y="4187429"/>
            <a:ext cx="23134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60 2.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100 3.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120 4.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9" name="AutoShape 23"/>
          <p:cNvSpPr>
            <a:spLocks noChangeArrowheads="1"/>
          </p:cNvSpPr>
          <p:nvPr/>
        </p:nvSpPr>
        <p:spPr bwMode="auto">
          <a:xfrm>
            <a:off x="6616599" y="1622953"/>
            <a:ext cx="1339552" cy="365770"/>
          </a:xfrm>
          <a:prstGeom prst="wedgeRectCallout">
            <a:avLst>
              <a:gd name="adj1" fmla="val -73333"/>
              <a:gd name="adj2" fmla="val -13259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kumimoji="1" lang="en-US" altLang="zh-CN" sz="1400" dirty="0">
                <a:solidFill>
                  <a:srgbClr val="F77A2D"/>
                </a:solidFill>
                <a:latin typeface="Times New Roman" pitchFamily="18" charset="0"/>
              </a:rPr>
              <a:t>(120/30)×20</a:t>
            </a:r>
            <a:endParaRPr kumimoji="1" lang="zh-CN" altLang="en-US" sz="1400" dirty="0">
              <a:solidFill>
                <a:srgbClr val="F77A2D"/>
              </a:solidFill>
              <a:latin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86410" y="1371600"/>
            <a:ext cx="471290" cy="3103933"/>
            <a:chOff x="3791213" y="1828800"/>
            <a:chExt cx="628387" cy="4138577"/>
          </a:xfrm>
        </p:grpSpPr>
        <p:grpSp>
          <p:nvGrpSpPr>
            <p:cNvPr id="3" name="组合 2"/>
            <p:cNvGrpSpPr/>
            <p:nvPr/>
          </p:nvGrpSpPr>
          <p:grpSpPr>
            <a:xfrm>
              <a:off x="3810000" y="1828800"/>
              <a:ext cx="609600" cy="3581400"/>
              <a:chOff x="3810000" y="1828800"/>
              <a:chExt cx="609600" cy="3581400"/>
            </a:xfrm>
          </p:grpSpPr>
          <p:sp>
            <p:nvSpPr>
              <p:cNvPr id="27658" name="Rectangle 12"/>
              <p:cNvSpPr>
                <a:spLocks noChangeArrowheads="1"/>
              </p:cNvSpPr>
              <p:nvPr/>
            </p:nvSpPr>
            <p:spPr bwMode="auto">
              <a:xfrm>
                <a:off x="3810000" y="3962400"/>
                <a:ext cx="609600" cy="14478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400" dirty="0">
                    <a:solidFill>
                      <a:srgbClr val="F77A2D"/>
                    </a:solidFill>
                    <a:latin typeface="Times New Roman" pitchFamily="18" charset="0"/>
                  </a:rPr>
                  <a:t>100</a:t>
                </a:r>
              </a:p>
              <a:p>
                <a:pPr algn="ctr" eaLnBrk="1" hangingPunct="1"/>
                <a:r>
                  <a:rPr kumimoji="1" lang="en-US" altLang="zh-CN" sz="1400" dirty="0">
                    <a:latin typeface="Times New Roman" pitchFamily="18" charset="0"/>
                  </a:rPr>
                  <a:t>20</a:t>
                </a:r>
              </a:p>
            </p:txBody>
          </p:sp>
          <p:sp>
            <p:nvSpPr>
              <p:cNvPr id="27659" name="Rectangle 13"/>
              <p:cNvSpPr>
                <a:spLocks noChangeArrowheads="1"/>
              </p:cNvSpPr>
              <p:nvPr/>
            </p:nvSpPr>
            <p:spPr bwMode="auto">
              <a:xfrm>
                <a:off x="3810000" y="1828800"/>
                <a:ext cx="609600" cy="2133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400" dirty="0">
                    <a:solidFill>
                      <a:srgbClr val="F77A2D"/>
                    </a:solidFill>
                    <a:latin typeface="Times New Roman" pitchFamily="18" charset="0"/>
                  </a:rPr>
                  <a:t>120</a:t>
                </a:r>
              </a:p>
              <a:p>
                <a:pPr algn="ctr" eaLnBrk="1" hangingPunct="1"/>
                <a:r>
                  <a:rPr kumimoji="1" lang="en-US" altLang="zh-CN" sz="1400" dirty="0">
                    <a:latin typeface="Times New Roman" pitchFamily="18" charset="0"/>
                  </a:rPr>
                  <a:t>30</a:t>
                </a: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3791213" y="5557008"/>
              <a:ext cx="628387" cy="41036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itchFamily="18" charset="0"/>
                </a:rPr>
                <a:t>220</a:t>
              </a:r>
              <a:r>
                <a:rPr kumimoji="1" lang="zh-CN" altLang="en-US" sz="1400" dirty="0">
                  <a:latin typeface="Times New Roman" pitchFamily="18" charset="0"/>
                </a:rPr>
                <a:t> </a:t>
              </a:r>
              <a:endParaRPr lang="zh-CN" altLang="en-US" sz="1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6479" y="1371600"/>
            <a:ext cx="471290" cy="3115778"/>
            <a:chOff x="4671304" y="1828800"/>
            <a:chExt cx="628387" cy="4154371"/>
          </a:xfrm>
        </p:grpSpPr>
        <p:grpSp>
          <p:nvGrpSpPr>
            <p:cNvPr id="4" name="组合 3"/>
            <p:cNvGrpSpPr/>
            <p:nvPr/>
          </p:nvGrpSpPr>
          <p:grpSpPr>
            <a:xfrm>
              <a:off x="4682480" y="1828800"/>
              <a:ext cx="609600" cy="3581400"/>
              <a:chOff x="4682480" y="1828800"/>
              <a:chExt cx="609600" cy="3581400"/>
            </a:xfrm>
          </p:grpSpPr>
          <p:sp>
            <p:nvSpPr>
              <p:cNvPr id="27660" name="Rectangle 14"/>
              <p:cNvSpPr>
                <a:spLocks noChangeArrowheads="1"/>
              </p:cNvSpPr>
              <p:nvPr/>
            </p:nvSpPr>
            <p:spPr bwMode="auto">
              <a:xfrm>
                <a:off x="4682480" y="4648200"/>
                <a:ext cx="609600" cy="762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400" dirty="0">
                    <a:solidFill>
                      <a:srgbClr val="F77A2D"/>
                    </a:solidFill>
                    <a:latin typeface="Times New Roman" pitchFamily="18" charset="0"/>
                  </a:rPr>
                  <a:t>60</a:t>
                </a:r>
              </a:p>
              <a:p>
                <a:pPr algn="ctr" eaLnBrk="1" hangingPunct="1"/>
                <a:r>
                  <a:rPr kumimoji="1" lang="en-US" altLang="zh-CN" sz="1400" dirty="0">
                    <a:latin typeface="Times New Roman" pitchFamily="18" charset="0"/>
                  </a:rPr>
                  <a:t>10</a:t>
                </a:r>
              </a:p>
            </p:txBody>
          </p:sp>
          <p:sp>
            <p:nvSpPr>
              <p:cNvPr id="27661" name="Rectangle 15"/>
              <p:cNvSpPr>
                <a:spLocks noChangeArrowheads="1"/>
              </p:cNvSpPr>
              <p:nvPr/>
            </p:nvSpPr>
            <p:spPr bwMode="auto">
              <a:xfrm>
                <a:off x="4682480" y="3276600"/>
                <a:ext cx="609600" cy="13716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400" dirty="0">
                    <a:solidFill>
                      <a:srgbClr val="F77A2D"/>
                    </a:solidFill>
                    <a:latin typeface="Times New Roman" pitchFamily="18" charset="0"/>
                  </a:rPr>
                  <a:t>100</a:t>
                </a:r>
              </a:p>
              <a:p>
                <a:pPr algn="ctr" eaLnBrk="1" hangingPunct="1"/>
                <a:r>
                  <a:rPr kumimoji="1" lang="en-US" altLang="zh-CN" sz="1400" dirty="0">
                    <a:latin typeface="Times New Roman" pitchFamily="18" charset="0"/>
                  </a:rPr>
                  <a:t>20</a:t>
                </a:r>
              </a:p>
            </p:txBody>
          </p:sp>
          <p:sp>
            <p:nvSpPr>
              <p:cNvPr id="27662" name="Rectangle 16"/>
              <p:cNvSpPr>
                <a:spLocks noChangeArrowheads="1"/>
              </p:cNvSpPr>
              <p:nvPr/>
            </p:nvSpPr>
            <p:spPr bwMode="auto">
              <a:xfrm>
                <a:off x="4682480" y="1828800"/>
                <a:ext cx="609600" cy="1447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kumimoji="1" lang="zh-CN" altLang="zh-CN" sz="1400">
                  <a:latin typeface="Times New Roman" pitchFamily="18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671304" y="5572802"/>
              <a:ext cx="628387" cy="41036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dirty="0">
                  <a:latin typeface="Times New Roman" pitchFamily="18" charset="0"/>
                </a:rPr>
                <a:t>160</a:t>
              </a:r>
              <a:r>
                <a:rPr kumimoji="1" lang="zh-CN" altLang="en-US" sz="1400" dirty="0">
                  <a:latin typeface="Times New Roman" pitchFamily="18" charset="0"/>
                </a:rPr>
                <a:t> </a:t>
              </a:r>
              <a:endParaRPr lang="zh-CN" altLang="en-US" sz="14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29300" y="1393278"/>
            <a:ext cx="457200" cy="2664373"/>
            <a:chOff x="6248400" y="1857703"/>
            <a:chExt cx="609600" cy="3552497"/>
          </a:xfrm>
        </p:grpSpPr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6248400" y="1857703"/>
              <a:ext cx="609600" cy="1447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zh-CN" altLang="en-US" sz="1400" dirty="0">
                  <a:latin typeface="Times New Roman" pitchFamily="18" charset="0"/>
                </a:rPr>
                <a:t> ？</a:t>
              </a:r>
              <a:endParaRPr kumimoji="1" lang="zh-CN" altLang="zh-CN" sz="1400" dirty="0">
                <a:latin typeface="Times New Roman" pitchFamily="18" charset="0"/>
              </a:endParaRPr>
            </a:p>
          </p:txBody>
        </p:sp>
        <p:sp>
          <p:nvSpPr>
            <p:cNvPr id="27666" name="Rectangle 20"/>
            <p:cNvSpPr>
              <a:spLocks noChangeArrowheads="1"/>
            </p:cNvSpPr>
            <p:nvPr/>
          </p:nvSpPr>
          <p:spPr bwMode="auto">
            <a:xfrm>
              <a:off x="6248400" y="4648200"/>
              <a:ext cx="609600" cy="7620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CN" sz="1400" dirty="0">
                  <a:solidFill>
                    <a:srgbClr val="F77A2D"/>
                  </a:solidFill>
                  <a:latin typeface="Times New Roman" pitchFamily="18" charset="0"/>
                </a:rPr>
                <a:t>60</a:t>
              </a:r>
            </a:p>
            <a:p>
              <a:pPr algn="ctr" eaLnBrk="1" hangingPunct="1"/>
              <a:r>
                <a:rPr kumimoji="1" lang="en-US" altLang="zh-CN" sz="1400" dirty="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27667" name="Rectangle 21"/>
            <p:cNvSpPr>
              <a:spLocks noChangeArrowheads="1"/>
            </p:cNvSpPr>
            <p:nvPr/>
          </p:nvSpPr>
          <p:spPr bwMode="auto">
            <a:xfrm>
              <a:off x="6248400" y="3314700"/>
              <a:ext cx="609600" cy="1371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CN" sz="1400" dirty="0">
                  <a:solidFill>
                    <a:srgbClr val="F77A2D"/>
                  </a:solidFill>
                  <a:latin typeface="Times New Roman" pitchFamily="18" charset="0"/>
                </a:rPr>
                <a:t>100</a:t>
              </a:r>
            </a:p>
            <a:p>
              <a:pPr algn="ctr" eaLnBrk="1" hangingPunct="1"/>
              <a:r>
                <a:rPr kumimoji="1" lang="en-US" altLang="zh-CN" sz="1400" dirty="0">
                  <a:latin typeface="Times New Roman" pitchFamily="18" charset="0"/>
                </a:rPr>
                <a:t>20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5822255" y="4187429"/>
            <a:ext cx="4712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Times New Roman" pitchFamily="18" charset="0"/>
              </a:rPr>
              <a:t>240</a:t>
            </a:r>
            <a:r>
              <a:rPr kumimoji="1" lang="zh-CN" altLang="en-US" sz="1400" dirty="0">
                <a:latin typeface="Times New Roman" pitchFamily="18" charset="0"/>
              </a:rPr>
              <a:t> </a:t>
            </a:r>
            <a:endParaRPr lang="zh-CN" altLang="en-US" sz="1400" dirty="0"/>
          </a:p>
        </p:txBody>
      </p:sp>
      <p:sp>
        <p:nvSpPr>
          <p:cNvPr id="27668" name="Rectangle 22"/>
          <p:cNvSpPr>
            <a:spLocks noChangeArrowheads="1"/>
          </p:cNvSpPr>
          <p:nvPr/>
        </p:nvSpPr>
        <p:spPr bwMode="auto">
          <a:xfrm>
            <a:off x="5831914" y="1363905"/>
            <a:ext cx="459000" cy="111915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r>
              <a:rPr kumimoji="1" lang="en-US" altLang="zh-CN" sz="1400" dirty="0">
                <a:solidFill>
                  <a:srgbClr val="F77A2D"/>
                </a:solidFill>
                <a:latin typeface="Times New Roman" pitchFamily="18" charset="0"/>
              </a:rPr>
              <a:t>80</a:t>
            </a:r>
          </a:p>
          <a:p>
            <a:pPr eaLnBrk="1" hangingPunct="1"/>
            <a:r>
              <a:rPr kumimoji="1" lang="en-US" altLang="zh-CN" sz="1400" dirty="0">
                <a:latin typeface="Times New Roman" pitchFamily="18" charset="0"/>
              </a:rPr>
              <a:t>20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69449D-A65A-224B-997D-2AF919A6713E}"/>
              </a:ext>
            </a:extLst>
          </p:cNvPr>
          <p:cNvSpPr txBox="1"/>
          <p:nvPr/>
        </p:nvSpPr>
        <p:spPr>
          <a:xfrm>
            <a:off x="1198939" y="636314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直观解释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背包问题可能有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闲置空间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，摊薄平均利润率</a:t>
            </a:r>
          </a:p>
        </p:txBody>
      </p:sp>
    </p:spTree>
    <p:extLst>
      <p:ext uri="{BB962C8B-B14F-4D97-AF65-F5344CB8AC3E}">
        <p14:creationId xmlns:p14="http://schemas.microsoft.com/office/powerpoint/2010/main" val="36740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9" grpId="0" animBg="1"/>
      <p:bldP spid="27" grpId="0" animBg="1"/>
      <p:bldP spid="27668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467544" y="555526"/>
            <a:ext cx="7658233" cy="68512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一个包含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100,000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个字符的文件，各字符出现频率不同，如下表所示。请设计一个编码算法，把每一个字符转换为二进制编码。</a:t>
            </a:r>
          </a:p>
        </p:txBody>
      </p:sp>
      <p:grpSp>
        <p:nvGrpSpPr>
          <p:cNvPr id="2" name="Group 137"/>
          <p:cNvGrpSpPr>
            <a:grpSpLocks/>
          </p:cNvGrpSpPr>
          <p:nvPr/>
        </p:nvGrpSpPr>
        <p:grpSpPr bwMode="auto">
          <a:xfrm>
            <a:off x="755576" y="1543120"/>
            <a:ext cx="6219825" cy="692944"/>
            <a:chOff x="-3" y="-3"/>
            <a:chExt cx="3918" cy="582"/>
          </a:xfrm>
        </p:grpSpPr>
        <p:grpSp>
          <p:nvGrpSpPr>
            <p:cNvPr id="3" name="Group 135"/>
            <p:cNvGrpSpPr>
              <a:grpSpLocks/>
            </p:cNvGrpSpPr>
            <p:nvPr/>
          </p:nvGrpSpPr>
          <p:grpSpPr bwMode="auto">
            <a:xfrm>
              <a:off x="0" y="0"/>
              <a:ext cx="3912" cy="576"/>
              <a:chOff x="0" y="0"/>
              <a:chExt cx="3912" cy="576"/>
            </a:xfrm>
          </p:grpSpPr>
          <p:grpSp>
            <p:nvGrpSpPr>
              <p:cNvPr id="4" name="Group 108"/>
              <p:cNvGrpSpPr>
                <a:grpSpLocks/>
              </p:cNvGrpSpPr>
              <p:nvPr/>
            </p:nvGrpSpPr>
            <p:grpSpPr bwMode="auto">
              <a:xfrm>
                <a:off x="0" y="0"/>
                <a:ext cx="849" cy="288"/>
                <a:chOff x="0" y="0"/>
                <a:chExt cx="849" cy="288"/>
              </a:xfrm>
            </p:grpSpPr>
            <p:sp>
              <p:nvSpPr>
                <p:cNvPr id="11361" name="Rectangle 93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63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不同的字符</a:t>
                  </a:r>
                </a:p>
                <a:p>
                  <a:pPr algn="just"/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362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9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5" name="Group 110"/>
              <p:cNvGrpSpPr>
                <a:grpSpLocks/>
              </p:cNvGrpSpPr>
              <p:nvPr/>
            </p:nvGrpSpPr>
            <p:grpSpPr bwMode="auto">
              <a:xfrm>
                <a:off x="849" y="0"/>
                <a:ext cx="510" cy="288"/>
                <a:chOff x="849" y="0"/>
                <a:chExt cx="510" cy="288"/>
              </a:xfrm>
            </p:grpSpPr>
            <p:sp>
              <p:nvSpPr>
                <p:cNvPr id="11359" name="Rectangle 94"/>
                <p:cNvSpPr>
                  <a:spLocks noChangeArrowheads="1"/>
                </p:cNvSpPr>
                <p:nvPr/>
              </p:nvSpPr>
              <p:spPr bwMode="auto">
                <a:xfrm>
                  <a:off x="892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60" name="Rectangle 109"/>
                <p:cNvSpPr>
                  <a:spLocks noChangeArrowheads="1"/>
                </p:cNvSpPr>
                <p:nvPr/>
              </p:nvSpPr>
              <p:spPr bwMode="auto">
                <a:xfrm>
                  <a:off x="849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6" name="Group 112"/>
              <p:cNvGrpSpPr>
                <a:grpSpLocks/>
              </p:cNvGrpSpPr>
              <p:nvPr/>
            </p:nvGrpSpPr>
            <p:grpSpPr bwMode="auto">
              <a:xfrm>
                <a:off x="1359" y="0"/>
                <a:ext cx="511" cy="288"/>
                <a:chOff x="1359" y="0"/>
                <a:chExt cx="511" cy="288"/>
              </a:xfrm>
            </p:grpSpPr>
            <p:sp>
              <p:nvSpPr>
                <p:cNvPr id="11357" name="Rectangle 95"/>
                <p:cNvSpPr>
                  <a:spLocks noChangeArrowheads="1"/>
                </p:cNvSpPr>
                <p:nvPr/>
              </p:nvSpPr>
              <p:spPr bwMode="auto">
                <a:xfrm>
                  <a:off x="1402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58" name="Rectangle 111"/>
                <p:cNvSpPr>
                  <a:spLocks noChangeArrowheads="1"/>
                </p:cNvSpPr>
                <p:nvPr/>
              </p:nvSpPr>
              <p:spPr bwMode="auto">
                <a:xfrm>
                  <a:off x="1359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7" name="Group 114"/>
              <p:cNvGrpSpPr>
                <a:grpSpLocks/>
              </p:cNvGrpSpPr>
              <p:nvPr/>
            </p:nvGrpSpPr>
            <p:grpSpPr bwMode="auto">
              <a:xfrm>
                <a:off x="1870" y="0"/>
                <a:ext cx="510" cy="288"/>
                <a:chOff x="1870" y="0"/>
                <a:chExt cx="510" cy="288"/>
              </a:xfrm>
            </p:grpSpPr>
            <p:sp>
              <p:nvSpPr>
                <p:cNvPr id="11355" name="Rectangle 96"/>
                <p:cNvSpPr>
                  <a:spLocks noChangeArrowheads="1"/>
                </p:cNvSpPr>
                <p:nvPr/>
              </p:nvSpPr>
              <p:spPr bwMode="auto">
                <a:xfrm>
                  <a:off x="1913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c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56" name="Rectangle 113"/>
                <p:cNvSpPr>
                  <a:spLocks noChangeArrowheads="1"/>
                </p:cNvSpPr>
                <p:nvPr/>
              </p:nvSpPr>
              <p:spPr bwMode="auto">
                <a:xfrm>
                  <a:off x="1870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8" name="Group 116"/>
              <p:cNvGrpSpPr>
                <a:grpSpLocks/>
              </p:cNvGrpSpPr>
              <p:nvPr/>
            </p:nvGrpSpPr>
            <p:grpSpPr bwMode="auto">
              <a:xfrm>
                <a:off x="2380" y="0"/>
                <a:ext cx="511" cy="288"/>
                <a:chOff x="2380" y="0"/>
                <a:chExt cx="511" cy="288"/>
              </a:xfrm>
            </p:grpSpPr>
            <p:sp>
              <p:nvSpPr>
                <p:cNvPr id="11353" name="Rectangle 97"/>
                <p:cNvSpPr>
                  <a:spLocks noChangeArrowheads="1"/>
                </p:cNvSpPr>
                <p:nvPr/>
              </p:nvSpPr>
              <p:spPr bwMode="auto">
                <a:xfrm>
                  <a:off x="2423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54" name="Rectangle 115"/>
                <p:cNvSpPr>
                  <a:spLocks noChangeArrowheads="1"/>
                </p:cNvSpPr>
                <p:nvPr/>
              </p:nvSpPr>
              <p:spPr bwMode="auto">
                <a:xfrm>
                  <a:off x="2380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9" name="Group 118"/>
              <p:cNvGrpSpPr>
                <a:grpSpLocks/>
              </p:cNvGrpSpPr>
              <p:nvPr/>
            </p:nvGrpSpPr>
            <p:grpSpPr bwMode="auto">
              <a:xfrm>
                <a:off x="2891" y="0"/>
                <a:ext cx="510" cy="288"/>
                <a:chOff x="2891" y="0"/>
                <a:chExt cx="510" cy="288"/>
              </a:xfrm>
            </p:grpSpPr>
            <p:sp>
              <p:nvSpPr>
                <p:cNvPr id="11351" name="Rectangle 98"/>
                <p:cNvSpPr>
                  <a:spLocks noChangeArrowheads="1"/>
                </p:cNvSpPr>
                <p:nvPr/>
              </p:nvSpPr>
              <p:spPr bwMode="auto">
                <a:xfrm>
                  <a:off x="2934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e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891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0" name="Group 120"/>
              <p:cNvGrpSpPr>
                <a:grpSpLocks/>
              </p:cNvGrpSpPr>
              <p:nvPr/>
            </p:nvGrpSpPr>
            <p:grpSpPr bwMode="auto">
              <a:xfrm>
                <a:off x="3401" y="0"/>
                <a:ext cx="511" cy="288"/>
                <a:chOff x="3401" y="0"/>
                <a:chExt cx="511" cy="288"/>
              </a:xfrm>
            </p:grpSpPr>
            <p:sp>
              <p:nvSpPr>
                <p:cNvPr id="11349" name="Rectangle 99"/>
                <p:cNvSpPr>
                  <a:spLocks noChangeArrowheads="1"/>
                </p:cNvSpPr>
                <p:nvPr/>
              </p:nvSpPr>
              <p:spPr bwMode="auto">
                <a:xfrm>
                  <a:off x="3444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f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5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401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1" name="Group 122"/>
              <p:cNvGrpSpPr>
                <a:grpSpLocks/>
              </p:cNvGrpSpPr>
              <p:nvPr/>
            </p:nvGrpSpPr>
            <p:grpSpPr bwMode="auto">
              <a:xfrm>
                <a:off x="0" y="288"/>
                <a:ext cx="849" cy="288"/>
                <a:chOff x="0" y="288"/>
                <a:chExt cx="849" cy="288"/>
              </a:xfrm>
            </p:grpSpPr>
            <p:sp>
              <p:nvSpPr>
                <p:cNvPr id="11347" name="Rectangle 100"/>
                <p:cNvSpPr>
                  <a:spLocks noChangeArrowheads="1"/>
                </p:cNvSpPr>
                <p:nvPr/>
              </p:nvSpPr>
              <p:spPr bwMode="auto">
                <a:xfrm>
                  <a:off x="43" y="288"/>
                  <a:ext cx="763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频率</a:t>
                  </a: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千次</a:t>
                  </a:r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348" name="Rectangle 121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849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2" name="Group 124"/>
              <p:cNvGrpSpPr>
                <a:grpSpLocks/>
              </p:cNvGrpSpPr>
              <p:nvPr/>
            </p:nvGrpSpPr>
            <p:grpSpPr bwMode="auto">
              <a:xfrm>
                <a:off x="849" y="288"/>
                <a:ext cx="510" cy="288"/>
                <a:chOff x="849" y="288"/>
                <a:chExt cx="510" cy="288"/>
              </a:xfrm>
            </p:grpSpPr>
            <p:sp>
              <p:nvSpPr>
                <p:cNvPr id="11345" name="Rectangle 101"/>
                <p:cNvSpPr>
                  <a:spLocks noChangeArrowheads="1"/>
                </p:cNvSpPr>
                <p:nvPr/>
              </p:nvSpPr>
              <p:spPr bwMode="auto">
                <a:xfrm>
                  <a:off x="892" y="288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 dirty="0">
                      <a:latin typeface="Times New Roman" pitchFamily="18" charset="0"/>
                      <a:cs typeface="Times New Roman" pitchFamily="18" charset="0"/>
                    </a:rPr>
                    <a:t>45</a:t>
                  </a:r>
                </a:p>
                <a:p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3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849" y="288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3" name="Group 126"/>
              <p:cNvGrpSpPr>
                <a:grpSpLocks/>
              </p:cNvGrpSpPr>
              <p:nvPr/>
            </p:nvGrpSpPr>
            <p:grpSpPr bwMode="auto">
              <a:xfrm>
                <a:off x="1359" y="288"/>
                <a:ext cx="511" cy="288"/>
                <a:chOff x="1359" y="288"/>
                <a:chExt cx="511" cy="288"/>
              </a:xfrm>
            </p:grpSpPr>
            <p:sp>
              <p:nvSpPr>
                <p:cNvPr id="11343" name="Rectangle 102"/>
                <p:cNvSpPr>
                  <a:spLocks noChangeArrowheads="1"/>
                </p:cNvSpPr>
                <p:nvPr/>
              </p:nvSpPr>
              <p:spPr bwMode="auto">
                <a:xfrm>
                  <a:off x="1402" y="288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13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44" name="Rectangle 125"/>
                <p:cNvSpPr>
                  <a:spLocks noChangeArrowheads="1"/>
                </p:cNvSpPr>
                <p:nvPr/>
              </p:nvSpPr>
              <p:spPr bwMode="auto">
                <a:xfrm>
                  <a:off x="1359" y="288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4" name="Group 128"/>
              <p:cNvGrpSpPr>
                <a:grpSpLocks/>
              </p:cNvGrpSpPr>
              <p:nvPr/>
            </p:nvGrpSpPr>
            <p:grpSpPr bwMode="auto">
              <a:xfrm>
                <a:off x="1870" y="288"/>
                <a:ext cx="510" cy="288"/>
                <a:chOff x="1870" y="288"/>
                <a:chExt cx="510" cy="288"/>
              </a:xfrm>
            </p:grpSpPr>
            <p:sp>
              <p:nvSpPr>
                <p:cNvPr id="11341" name="Rectangle 103"/>
                <p:cNvSpPr>
                  <a:spLocks noChangeArrowheads="1"/>
                </p:cNvSpPr>
                <p:nvPr/>
              </p:nvSpPr>
              <p:spPr bwMode="auto">
                <a:xfrm>
                  <a:off x="1913" y="288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12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42" name="Rectangle 127"/>
                <p:cNvSpPr>
                  <a:spLocks noChangeArrowheads="1"/>
                </p:cNvSpPr>
                <p:nvPr/>
              </p:nvSpPr>
              <p:spPr bwMode="auto">
                <a:xfrm>
                  <a:off x="1870" y="288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5" name="Group 130"/>
              <p:cNvGrpSpPr>
                <a:grpSpLocks/>
              </p:cNvGrpSpPr>
              <p:nvPr/>
            </p:nvGrpSpPr>
            <p:grpSpPr bwMode="auto">
              <a:xfrm>
                <a:off x="2380" y="288"/>
                <a:ext cx="511" cy="288"/>
                <a:chOff x="2380" y="288"/>
                <a:chExt cx="511" cy="288"/>
              </a:xfrm>
            </p:grpSpPr>
            <p:sp>
              <p:nvSpPr>
                <p:cNvPr id="11339" name="Rectangle 104"/>
                <p:cNvSpPr>
                  <a:spLocks noChangeArrowheads="1"/>
                </p:cNvSpPr>
                <p:nvPr/>
              </p:nvSpPr>
              <p:spPr bwMode="auto">
                <a:xfrm>
                  <a:off x="2423" y="288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16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40" name="Rectangle 129"/>
                <p:cNvSpPr>
                  <a:spLocks noChangeArrowheads="1"/>
                </p:cNvSpPr>
                <p:nvPr/>
              </p:nvSpPr>
              <p:spPr bwMode="auto">
                <a:xfrm>
                  <a:off x="2380" y="288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6" name="Group 132"/>
              <p:cNvGrpSpPr>
                <a:grpSpLocks/>
              </p:cNvGrpSpPr>
              <p:nvPr/>
            </p:nvGrpSpPr>
            <p:grpSpPr bwMode="auto">
              <a:xfrm>
                <a:off x="2891" y="288"/>
                <a:ext cx="510" cy="288"/>
                <a:chOff x="2891" y="288"/>
                <a:chExt cx="510" cy="288"/>
              </a:xfrm>
            </p:grpSpPr>
            <p:sp>
              <p:nvSpPr>
                <p:cNvPr id="11337" name="Rectangle 105"/>
                <p:cNvSpPr>
                  <a:spLocks noChangeArrowheads="1"/>
                </p:cNvSpPr>
                <p:nvPr/>
              </p:nvSpPr>
              <p:spPr bwMode="auto">
                <a:xfrm>
                  <a:off x="2934" y="288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9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38" name="Rectangle 131"/>
                <p:cNvSpPr>
                  <a:spLocks noChangeArrowheads="1"/>
                </p:cNvSpPr>
                <p:nvPr/>
              </p:nvSpPr>
              <p:spPr bwMode="auto">
                <a:xfrm>
                  <a:off x="2891" y="288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7" name="Group 134"/>
              <p:cNvGrpSpPr>
                <a:grpSpLocks/>
              </p:cNvGrpSpPr>
              <p:nvPr/>
            </p:nvGrpSpPr>
            <p:grpSpPr bwMode="auto">
              <a:xfrm>
                <a:off x="3401" y="288"/>
                <a:ext cx="511" cy="288"/>
                <a:chOff x="3401" y="288"/>
                <a:chExt cx="511" cy="288"/>
              </a:xfrm>
            </p:grpSpPr>
            <p:sp>
              <p:nvSpPr>
                <p:cNvPr id="113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3444" y="288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5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36" name="Rectangle 133"/>
                <p:cNvSpPr>
                  <a:spLocks noChangeArrowheads="1"/>
                </p:cNvSpPr>
                <p:nvPr/>
              </p:nvSpPr>
              <p:spPr bwMode="auto">
                <a:xfrm>
                  <a:off x="3401" y="288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11320" name="Rectangle 136"/>
            <p:cNvSpPr>
              <a:spLocks noChangeArrowheads="1"/>
            </p:cNvSpPr>
            <p:nvPr/>
          </p:nvSpPr>
          <p:spPr bwMode="auto">
            <a:xfrm>
              <a:off x="-3" y="-3"/>
              <a:ext cx="3918" cy="58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zh-CN" altLang="en-US" sz="1600"/>
            </a:p>
          </p:txBody>
        </p:sp>
      </p:grpSp>
      <p:sp>
        <p:nvSpPr>
          <p:cNvPr id="277642" name="Text Box 138"/>
          <p:cNvSpPr txBox="1">
            <a:spLocks noChangeArrowheads="1"/>
          </p:cNvSpPr>
          <p:nvPr/>
        </p:nvSpPr>
        <p:spPr bwMode="auto">
          <a:xfrm>
            <a:off x="755576" y="3158847"/>
            <a:ext cx="73390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定长编码：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位来表示一个字符，对整个文件编码需要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300,000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</a:p>
        </p:txBody>
      </p:sp>
      <p:grpSp>
        <p:nvGrpSpPr>
          <p:cNvPr id="18" name="Group 162"/>
          <p:cNvGrpSpPr>
            <a:grpSpLocks/>
          </p:cNvGrpSpPr>
          <p:nvPr/>
        </p:nvGrpSpPr>
        <p:grpSpPr bwMode="auto">
          <a:xfrm>
            <a:off x="761372" y="2235669"/>
            <a:ext cx="6219825" cy="350044"/>
            <a:chOff x="-3" y="-3"/>
            <a:chExt cx="3918" cy="294"/>
          </a:xfrm>
        </p:grpSpPr>
        <p:grpSp>
          <p:nvGrpSpPr>
            <p:cNvPr id="19" name="Group 160"/>
            <p:cNvGrpSpPr>
              <a:grpSpLocks/>
            </p:cNvGrpSpPr>
            <p:nvPr/>
          </p:nvGrpSpPr>
          <p:grpSpPr bwMode="auto">
            <a:xfrm>
              <a:off x="0" y="0"/>
              <a:ext cx="3912" cy="288"/>
              <a:chOff x="0" y="0"/>
              <a:chExt cx="3912" cy="288"/>
            </a:xfrm>
          </p:grpSpPr>
          <p:grpSp>
            <p:nvGrpSpPr>
              <p:cNvPr id="20" name="Group 147"/>
              <p:cNvGrpSpPr>
                <a:grpSpLocks/>
              </p:cNvGrpSpPr>
              <p:nvPr/>
            </p:nvGrpSpPr>
            <p:grpSpPr bwMode="auto">
              <a:xfrm>
                <a:off x="0" y="0"/>
                <a:ext cx="849" cy="288"/>
                <a:chOff x="0" y="0"/>
                <a:chExt cx="849" cy="288"/>
              </a:xfrm>
            </p:grpSpPr>
            <p:sp>
              <p:nvSpPr>
                <p:cNvPr id="11317" name="Rectangle 139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63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/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定长码</a:t>
                  </a:r>
                </a:p>
                <a:p>
                  <a:pPr algn="just"/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318" name="Rectangle 14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9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1" name="Group 149"/>
              <p:cNvGrpSpPr>
                <a:grpSpLocks/>
              </p:cNvGrpSpPr>
              <p:nvPr/>
            </p:nvGrpSpPr>
            <p:grpSpPr bwMode="auto">
              <a:xfrm>
                <a:off x="849" y="0"/>
                <a:ext cx="510" cy="288"/>
                <a:chOff x="849" y="0"/>
                <a:chExt cx="510" cy="288"/>
              </a:xfrm>
            </p:grpSpPr>
            <p:sp>
              <p:nvSpPr>
                <p:cNvPr id="113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892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 dirty="0">
                      <a:latin typeface="Times New Roman" pitchFamily="18" charset="0"/>
                      <a:cs typeface="Times New Roman" pitchFamily="18" charset="0"/>
                    </a:rPr>
                    <a:t>000</a:t>
                  </a:r>
                </a:p>
                <a:p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316" name="Rectangle 148"/>
                <p:cNvSpPr>
                  <a:spLocks noChangeArrowheads="1"/>
                </p:cNvSpPr>
                <p:nvPr/>
              </p:nvSpPr>
              <p:spPr bwMode="auto">
                <a:xfrm>
                  <a:off x="849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2" name="Group 151"/>
              <p:cNvGrpSpPr>
                <a:grpSpLocks/>
              </p:cNvGrpSpPr>
              <p:nvPr/>
            </p:nvGrpSpPr>
            <p:grpSpPr bwMode="auto">
              <a:xfrm>
                <a:off x="1359" y="0"/>
                <a:ext cx="511" cy="288"/>
                <a:chOff x="1359" y="0"/>
                <a:chExt cx="511" cy="288"/>
              </a:xfrm>
            </p:grpSpPr>
            <p:sp>
              <p:nvSpPr>
                <p:cNvPr id="11313" name="Rectangle 141"/>
                <p:cNvSpPr>
                  <a:spLocks noChangeArrowheads="1"/>
                </p:cNvSpPr>
                <p:nvPr/>
              </p:nvSpPr>
              <p:spPr bwMode="auto">
                <a:xfrm>
                  <a:off x="1402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001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14" name="Rectangle 150"/>
                <p:cNvSpPr>
                  <a:spLocks noChangeArrowheads="1"/>
                </p:cNvSpPr>
                <p:nvPr/>
              </p:nvSpPr>
              <p:spPr bwMode="auto">
                <a:xfrm>
                  <a:off x="1359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3" name="Group 153"/>
              <p:cNvGrpSpPr>
                <a:grpSpLocks/>
              </p:cNvGrpSpPr>
              <p:nvPr/>
            </p:nvGrpSpPr>
            <p:grpSpPr bwMode="auto">
              <a:xfrm>
                <a:off x="1870" y="0"/>
                <a:ext cx="510" cy="288"/>
                <a:chOff x="1870" y="0"/>
                <a:chExt cx="510" cy="288"/>
              </a:xfrm>
            </p:grpSpPr>
            <p:sp>
              <p:nvSpPr>
                <p:cNvPr id="11311" name="Rectangle 142"/>
                <p:cNvSpPr>
                  <a:spLocks noChangeArrowheads="1"/>
                </p:cNvSpPr>
                <p:nvPr/>
              </p:nvSpPr>
              <p:spPr bwMode="auto">
                <a:xfrm>
                  <a:off x="1913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010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12" name="Rectangle 152"/>
                <p:cNvSpPr>
                  <a:spLocks noChangeArrowheads="1"/>
                </p:cNvSpPr>
                <p:nvPr/>
              </p:nvSpPr>
              <p:spPr bwMode="auto">
                <a:xfrm>
                  <a:off x="1870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4" name="Group 155"/>
              <p:cNvGrpSpPr>
                <a:grpSpLocks/>
              </p:cNvGrpSpPr>
              <p:nvPr/>
            </p:nvGrpSpPr>
            <p:grpSpPr bwMode="auto">
              <a:xfrm>
                <a:off x="2380" y="0"/>
                <a:ext cx="511" cy="288"/>
                <a:chOff x="2380" y="0"/>
                <a:chExt cx="511" cy="288"/>
              </a:xfrm>
            </p:grpSpPr>
            <p:sp>
              <p:nvSpPr>
                <p:cNvPr id="11309" name="Rectangle 143"/>
                <p:cNvSpPr>
                  <a:spLocks noChangeArrowheads="1"/>
                </p:cNvSpPr>
                <p:nvPr/>
              </p:nvSpPr>
              <p:spPr bwMode="auto">
                <a:xfrm>
                  <a:off x="2423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011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10" name="Rectangle 154"/>
                <p:cNvSpPr>
                  <a:spLocks noChangeArrowheads="1"/>
                </p:cNvSpPr>
                <p:nvPr/>
              </p:nvSpPr>
              <p:spPr bwMode="auto">
                <a:xfrm>
                  <a:off x="2380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5" name="Group 157"/>
              <p:cNvGrpSpPr>
                <a:grpSpLocks/>
              </p:cNvGrpSpPr>
              <p:nvPr/>
            </p:nvGrpSpPr>
            <p:grpSpPr bwMode="auto">
              <a:xfrm>
                <a:off x="2891" y="0"/>
                <a:ext cx="510" cy="288"/>
                <a:chOff x="2891" y="0"/>
                <a:chExt cx="510" cy="288"/>
              </a:xfrm>
            </p:grpSpPr>
            <p:sp>
              <p:nvSpPr>
                <p:cNvPr id="11307" name="Rectangle 144"/>
                <p:cNvSpPr>
                  <a:spLocks noChangeArrowheads="1"/>
                </p:cNvSpPr>
                <p:nvPr/>
              </p:nvSpPr>
              <p:spPr bwMode="auto">
                <a:xfrm>
                  <a:off x="2934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100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08" name="Rectangle 156"/>
                <p:cNvSpPr>
                  <a:spLocks noChangeArrowheads="1"/>
                </p:cNvSpPr>
                <p:nvPr/>
              </p:nvSpPr>
              <p:spPr bwMode="auto">
                <a:xfrm>
                  <a:off x="2891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26" name="Group 159"/>
              <p:cNvGrpSpPr>
                <a:grpSpLocks/>
              </p:cNvGrpSpPr>
              <p:nvPr/>
            </p:nvGrpSpPr>
            <p:grpSpPr bwMode="auto">
              <a:xfrm>
                <a:off x="3401" y="0"/>
                <a:ext cx="511" cy="288"/>
                <a:chOff x="3401" y="0"/>
                <a:chExt cx="511" cy="288"/>
              </a:xfrm>
            </p:grpSpPr>
            <p:sp>
              <p:nvSpPr>
                <p:cNvPr id="11305" name="Rectangle 145"/>
                <p:cNvSpPr>
                  <a:spLocks noChangeArrowheads="1"/>
                </p:cNvSpPr>
                <p:nvPr/>
              </p:nvSpPr>
              <p:spPr bwMode="auto">
                <a:xfrm>
                  <a:off x="3444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101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306" name="Rectangle 158"/>
                <p:cNvSpPr>
                  <a:spLocks noChangeArrowheads="1"/>
                </p:cNvSpPr>
                <p:nvPr/>
              </p:nvSpPr>
              <p:spPr bwMode="auto">
                <a:xfrm>
                  <a:off x="3401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11297" name="Rectangle 161"/>
            <p:cNvSpPr>
              <a:spLocks noChangeArrowheads="1"/>
            </p:cNvSpPr>
            <p:nvPr/>
          </p:nvSpPr>
          <p:spPr bwMode="auto">
            <a:xfrm>
              <a:off x="-3" y="-3"/>
              <a:ext cx="3918" cy="29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zh-CN" altLang="en-US" sz="1600"/>
            </a:p>
          </p:txBody>
        </p:sp>
      </p:grpSp>
      <p:grpSp>
        <p:nvGrpSpPr>
          <p:cNvPr id="27" name="Group 186"/>
          <p:cNvGrpSpPr>
            <a:grpSpLocks/>
          </p:cNvGrpSpPr>
          <p:nvPr/>
        </p:nvGrpSpPr>
        <p:grpSpPr bwMode="auto">
          <a:xfrm>
            <a:off x="761589" y="2581746"/>
            <a:ext cx="6219825" cy="350044"/>
            <a:chOff x="-3" y="-3"/>
            <a:chExt cx="3918" cy="294"/>
          </a:xfrm>
        </p:grpSpPr>
        <p:grpSp>
          <p:nvGrpSpPr>
            <p:cNvPr id="28" name="Group 184"/>
            <p:cNvGrpSpPr>
              <a:grpSpLocks/>
            </p:cNvGrpSpPr>
            <p:nvPr/>
          </p:nvGrpSpPr>
          <p:grpSpPr bwMode="auto">
            <a:xfrm>
              <a:off x="0" y="0"/>
              <a:ext cx="3912" cy="288"/>
              <a:chOff x="0" y="0"/>
              <a:chExt cx="3912" cy="288"/>
            </a:xfrm>
          </p:grpSpPr>
          <p:grpSp>
            <p:nvGrpSpPr>
              <p:cNvPr id="29" name="Group 171"/>
              <p:cNvGrpSpPr>
                <a:grpSpLocks/>
              </p:cNvGrpSpPr>
              <p:nvPr/>
            </p:nvGrpSpPr>
            <p:grpSpPr bwMode="auto">
              <a:xfrm>
                <a:off x="0" y="0"/>
                <a:ext cx="849" cy="288"/>
                <a:chOff x="0" y="0"/>
                <a:chExt cx="849" cy="288"/>
              </a:xfrm>
            </p:grpSpPr>
            <p:sp>
              <p:nvSpPr>
                <p:cNvPr id="11294" name="Rectangle 163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63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just" eaLnBrk="1" hangingPunct="1"/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变长码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  <a:p>
                  <a:pPr algn="just"/>
                  <a:endParaRPr lang="en-US" altLang="zh-CN" sz="1600" dirty="0">
                    <a:latin typeface="Arial" charset="0"/>
                  </a:endParaRPr>
                </a:p>
              </p:txBody>
            </p:sp>
            <p:sp>
              <p:nvSpPr>
                <p:cNvPr id="11295" name="Rectangle 17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9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30" name="Group 173"/>
              <p:cNvGrpSpPr>
                <a:grpSpLocks/>
              </p:cNvGrpSpPr>
              <p:nvPr/>
            </p:nvGrpSpPr>
            <p:grpSpPr bwMode="auto">
              <a:xfrm>
                <a:off x="849" y="0"/>
                <a:ext cx="510" cy="288"/>
                <a:chOff x="849" y="0"/>
                <a:chExt cx="510" cy="288"/>
              </a:xfrm>
            </p:grpSpPr>
            <p:sp>
              <p:nvSpPr>
                <p:cNvPr id="11292" name="Rectangle 164"/>
                <p:cNvSpPr>
                  <a:spLocks noChangeArrowheads="1"/>
                </p:cNvSpPr>
                <p:nvPr/>
              </p:nvSpPr>
              <p:spPr bwMode="auto">
                <a:xfrm>
                  <a:off x="892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93" name="Rectangle 172"/>
                <p:cNvSpPr>
                  <a:spLocks noChangeArrowheads="1"/>
                </p:cNvSpPr>
                <p:nvPr/>
              </p:nvSpPr>
              <p:spPr bwMode="auto">
                <a:xfrm>
                  <a:off x="849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31" name="Group 175"/>
              <p:cNvGrpSpPr>
                <a:grpSpLocks/>
              </p:cNvGrpSpPr>
              <p:nvPr/>
            </p:nvGrpSpPr>
            <p:grpSpPr bwMode="auto">
              <a:xfrm>
                <a:off x="1359" y="0"/>
                <a:ext cx="511" cy="288"/>
                <a:chOff x="1359" y="0"/>
                <a:chExt cx="511" cy="288"/>
              </a:xfrm>
            </p:grpSpPr>
            <p:sp>
              <p:nvSpPr>
                <p:cNvPr id="11290" name="Rectangle 165"/>
                <p:cNvSpPr>
                  <a:spLocks noChangeArrowheads="1"/>
                </p:cNvSpPr>
                <p:nvPr/>
              </p:nvSpPr>
              <p:spPr bwMode="auto">
                <a:xfrm>
                  <a:off x="1402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101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91" name="Rectangle 174"/>
                <p:cNvSpPr>
                  <a:spLocks noChangeArrowheads="1"/>
                </p:cNvSpPr>
                <p:nvPr/>
              </p:nvSpPr>
              <p:spPr bwMode="auto">
                <a:xfrm>
                  <a:off x="1359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1264" name="Group 177"/>
              <p:cNvGrpSpPr>
                <a:grpSpLocks/>
              </p:cNvGrpSpPr>
              <p:nvPr/>
            </p:nvGrpSpPr>
            <p:grpSpPr bwMode="auto">
              <a:xfrm>
                <a:off x="1870" y="0"/>
                <a:ext cx="510" cy="288"/>
                <a:chOff x="1870" y="0"/>
                <a:chExt cx="510" cy="288"/>
              </a:xfrm>
            </p:grpSpPr>
            <p:sp>
              <p:nvSpPr>
                <p:cNvPr id="1128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913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100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89" name="Rectangle 176"/>
                <p:cNvSpPr>
                  <a:spLocks noChangeArrowheads="1"/>
                </p:cNvSpPr>
                <p:nvPr/>
              </p:nvSpPr>
              <p:spPr bwMode="auto">
                <a:xfrm>
                  <a:off x="1870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1265" name="Group 179"/>
              <p:cNvGrpSpPr>
                <a:grpSpLocks/>
              </p:cNvGrpSpPr>
              <p:nvPr/>
            </p:nvGrpSpPr>
            <p:grpSpPr bwMode="auto">
              <a:xfrm>
                <a:off x="2380" y="0"/>
                <a:ext cx="511" cy="288"/>
                <a:chOff x="2380" y="0"/>
                <a:chExt cx="511" cy="288"/>
              </a:xfrm>
            </p:grpSpPr>
            <p:sp>
              <p:nvSpPr>
                <p:cNvPr id="11286" name="Rectangle 167"/>
                <p:cNvSpPr>
                  <a:spLocks noChangeArrowheads="1"/>
                </p:cNvSpPr>
                <p:nvPr/>
              </p:nvSpPr>
              <p:spPr bwMode="auto">
                <a:xfrm>
                  <a:off x="2423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111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87" name="Rectangle 178"/>
                <p:cNvSpPr>
                  <a:spLocks noChangeArrowheads="1"/>
                </p:cNvSpPr>
                <p:nvPr/>
              </p:nvSpPr>
              <p:spPr bwMode="auto">
                <a:xfrm>
                  <a:off x="2380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1268" name="Group 181"/>
              <p:cNvGrpSpPr>
                <a:grpSpLocks/>
              </p:cNvGrpSpPr>
              <p:nvPr/>
            </p:nvGrpSpPr>
            <p:grpSpPr bwMode="auto">
              <a:xfrm>
                <a:off x="2891" y="0"/>
                <a:ext cx="510" cy="288"/>
                <a:chOff x="2891" y="0"/>
                <a:chExt cx="510" cy="288"/>
              </a:xfrm>
            </p:grpSpPr>
            <p:sp>
              <p:nvSpPr>
                <p:cNvPr id="11284" name="Rectangle 168"/>
                <p:cNvSpPr>
                  <a:spLocks noChangeArrowheads="1"/>
                </p:cNvSpPr>
                <p:nvPr/>
              </p:nvSpPr>
              <p:spPr bwMode="auto">
                <a:xfrm>
                  <a:off x="2934" y="0"/>
                  <a:ext cx="424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1101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85" name="Rectangle 180"/>
                <p:cNvSpPr>
                  <a:spLocks noChangeArrowheads="1"/>
                </p:cNvSpPr>
                <p:nvPr/>
              </p:nvSpPr>
              <p:spPr bwMode="auto">
                <a:xfrm>
                  <a:off x="2891" y="0"/>
                  <a:ext cx="51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11269" name="Group 183"/>
              <p:cNvGrpSpPr>
                <a:grpSpLocks/>
              </p:cNvGrpSpPr>
              <p:nvPr/>
            </p:nvGrpSpPr>
            <p:grpSpPr bwMode="auto">
              <a:xfrm>
                <a:off x="3401" y="0"/>
                <a:ext cx="511" cy="288"/>
                <a:chOff x="3401" y="0"/>
                <a:chExt cx="511" cy="288"/>
              </a:xfrm>
            </p:grpSpPr>
            <p:sp>
              <p:nvSpPr>
                <p:cNvPr id="11282" name="Rectangle 169"/>
                <p:cNvSpPr>
                  <a:spLocks noChangeArrowheads="1"/>
                </p:cNvSpPr>
                <p:nvPr/>
              </p:nvSpPr>
              <p:spPr bwMode="auto">
                <a:xfrm>
                  <a:off x="3444" y="0"/>
                  <a:ext cx="425" cy="288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altLang="zh-CN" sz="1600">
                      <a:latin typeface="Times New Roman" pitchFamily="18" charset="0"/>
                      <a:cs typeface="Times New Roman" pitchFamily="18" charset="0"/>
                    </a:rPr>
                    <a:t>1100</a:t>
                  </a:r>
                </a:p>
                <a:p>
                  <a:endParaRPr lang="en-US" altLang="zh-CN" sz="1600">
                    <a:latin typeface="Arial" charset="0"/>
                  </a:endParaRPr>
                </a:p>
              </p:txBody>
            </p:sp>
            <p:sp>
              <p:nvSpPr>
                <p:cNvPr id="11283" name="Rectangle 182"/>
                <p:cNvSpPr>
                  <a:spLocks noChangeArrowheads="1"/>
                </p:cNvSpPr>
                <p:nvPr/>
              </p:nvSpPr>
              <p:spPr bwMode="auto">
                <a:xfrm>
                  <a:off x="3401" y="0"/>
                  <a:ext cx="511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zh-CN" altLang="en-US" sz="1600"/>
                </a:p>
              </p:txBody>
            </p:sp>
          </p:grpSp>
        </p:grpSp>
        <p:sp>
          <p:nvSpPr>
            <p:cNvPr id="11274" name="Rectangle 185"/>
            <p:cNvSpPr>
              <a:spLocks noChangeArrowheads="1"/>
            </p:cNvSpPr>
            <p:nvPr/>
          </p:nvSpPr>
          <p:spPr bwMode="auto">
            <a:xfrm>
              <a:off x="-3" y="-3"/>
              <a:ext cx="3918" cy="29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zh-CN" altLang="en-US" sz="1600"/>
            </a:p>
          </p:txBody>
        </p:sp>
      </p:grpSp>
      <p:sp>
        <p:nvSpPr>
          <p:cNvPr id="277691" name="Text Box 187"/>
          <p:cNvSpPr txBox="1">
            <a:spLocks noChangeArrowheads="1"/>
          </p:cNvSpPr>
          <p:nvPr/>
        </p:nvSpPr>
        <p:spPr bwMode="auto">
          <a:xfrm>
            <a:off x="768626" y="3551951"/>
            <a:ext cx="7357151" cy="119757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变长编码：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给频率高的字符较短的编码；频率低的字符较长的编码，达到整体编码减少的目的：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45×1 + 13×3 + 12×3 + 16×3 + 9×4 + 5×4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×1000 =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224,000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23528" y="51470"/>
            <a:ext cx="135646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字符编码</a:t>
            </a:r>
          </a:p>
        </p:txBody>
      </p:sp>
    </p:spTree>
    <p:extLst>
      <p:ext uri="{BB962C8B-B14F-4D97-AF65-F5344CB8AC3E}">
        <p14:creationId xmlns:p14="http://schemas.microsoft.com/office/powerpoint/2010/main" val="26718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7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42" grpId="0" autoUpdateAnimBg="0"/>
      <p:bldP spid="27769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396802" y="627534"/>
            <a:ext cx="8423669" cy="19261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二元前缀码 </a:t>
            </a:r>
            <a:r>
              <a:rPr kumimoji="0" lang="zh-CN" altLang="en-US" sz="1500" b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在一个字符集的编码表（每一个编码都表示为</a:t>
            </a:r>
            <a:r>
              <a:rPr kumimoji="0" lang="en-US" altLang="zh-CN" sz="1500" b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0-1</a:t>
            </a:r>
            <a:r>
              <a:rPr kumimoji="0" lang="zh-CN" altLang="en-US" sz="1500" b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字符串）中，如果任何一个字符编码都</a:t>
            </a:r>
            <a:r>
              <a:rPr kumimoji="0" lang="zh-CN" altLang="en-US" sz="1500" b="1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不是</a:t>
            </a:r>
            <a:r>
              <a:rPr kumimoji="0" lang="zh-CN" altLang="en-US" sz="1500" b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其它字符编码的</a:t>
            </a:r>
            <a:r>
              <a:rPr kumimoji="0" lang="zh-CN" altLang="en-US" sz="1500" b="1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前缀</a:t>
            </a:r>
            <a:r>
              <a:rPr kumimoji="0" lang="zh-CN" altLang="en-US" sz="1500" b="0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，则该编码称为二元前缀码。</a:t>
            </a:r>
            <a:endParaRPr kumimoji="0" lang="en-US" altLang="zh-CN" sz="1500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lvl="0" indent="-342900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p"/>
            </a:pPr>
            <a:r>
              <a:rPr lang="zh-CN" altLang="en-US" sz="1500" b="1" i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编码：</a:t>
            </a:r>
            <a:r>
              <a:rPr lang="zh-CN" altLang="en-US" sz="1500" b="0" i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把字符转换为二元前缀码的过程</a:t>
            </a:r>
            <a:endParaRPr lang="en-US" altLang="zh-CN" sz="1500" b="0" i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p"/>
            </a:pPr>
            <a:r>
              <a:rPr kumimoji="0" lang="zh-CN" altLang="en-US" sz="1500" b="1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解码：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把二元前缀码（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0-1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符号串）映射为字符的过程。从第一个字符开始依次读入每个字符（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或者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），如果发现读到的子串与某个代码相等，就将这个字串译作相应代码的字符。</a:t>
            </a:r>
            <a:endParaRPr kumimoji="0" lang="zh-CN" altLang="en-US" sz="1500" b="0" i="0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457" y="2787774"/>
            <a:ext cx="7874983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考虑字符集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C={a, b, c, d}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，如果其代码集合为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Q={001, 00, 010, 01}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，容易验证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Q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二元前缀码。考虑编码序列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0100001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，存在</a:t>
            </a:r>
            <a:r>
              <a:rPr lang="zh-CN" altLang="en-US" sz="16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两种解码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方法：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3902" y="3795886"/>
            <a:ext cx="5112568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解码为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01, 00, 001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，译码为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</a:t>
            </a:r>
            <a:endParaRPr lang="en-US" altLang="zh-CN" sz="1600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3902" y="4346595"/>
            <a:ext cx="5492394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解码为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010, 00, 01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，译码为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</a:t>
            </a:r>
            <a:endParaRPr lang="zh-CN" altLang="en-US" sz="1600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二元前缀码</a:t>
            </a:r>
          </a:p>
        </p:txBody>
      </p:sp>
    </p:spTree>
    <p:extLst>
      <p:ext uri="{BB962C8B-B14F-4D97-AF65-F5344CB8AC3E}">
        <p14:creationId xmlns:p14="http://schemas.microsoft.com/office/powerpoint/2010/main" val="29241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396803" y="465510"/>
            <a:ext cx="8012235" cy="152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二元前缀码的存储通常采用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二叉树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结构，令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字符保存在叶节点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，则该字符的前缀码对应根到该叶节点的一条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路径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。规定每个节点通向左儿子的边记为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，通向右儿子的边记为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，则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根到叶节点的路径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则可以转换为一个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0-1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串，映射为二元前缀码。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一个字符集可以构造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多个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二元前缀码。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71750"/>
            <a:ext cx="2952328" cy="15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66" y="2355726"/>
            <a:ext cx="2515572" cy="173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8159" y="4301683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/>
              <a:t>a: 000          b: 001        c: 010          </a:t>
            </a:r>
          </a:p>
          <a:p>
            <a:r>
              <a:rPr lang="en-US" altLang="zh-CN" dirty="0"/>
              <a:t>d: 011          e: 100         f: 101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96136" y="4301683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a: 0              b: 101       c: 100          </a:t>
            </a:r>
          </a:p>
          <a:p>
            <a:r>
              <a:rPr lang="en-US" altLang="zh-CN" sz="1600" dirty="0"/>
              <a:t>d: 111          e: 1101     f: 1100</a:t>
            </a:r>
            <a:endParaRPr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2771800" y="2130410"/>
            <a:ext cx="36004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最优前缀码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怎么定义，怎么构造？</a:t>
            </a:r>
          </a:p>
        </p:txBody>
      </p:sp>
      <p:sp>
        <p:nvSpPr>
          <p:cNvPr id="9" name="矩形 8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二元前缀码</a:t>
            </a:r>
          </a:p>
        </p:txBody>
      </p:sp>
    </p:spTree>
    <p:extLst>
      <p:ext uri="{BB962C8B-B14F-4D97-AF65-F5344CB8AC3E}">
        <p14:creationId xmlns:p14="http://schemas.microsoft.com/office/powerpoint/2010/main" val="6888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3528" y="483518"/>
                <a:ext cx="852800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在一个文件中，字符集中字符出现的频次往往不尽相同。设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个字符的集合，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的频次是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。在一个二元前缀码中，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的码长定义为其代码的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二进制位数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，或者二叉编码树中其对应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叶结点的深度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。则该编码方案的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平均码长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定义为：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83518"/>
                <a:ext cx="8528003" cy="1200329"/>
              </a:xfrm>
              <a:prstGeom prst="rect">
                <a:avLst/>
              </a:prstGeom>
              <a:blipFill>
                <a:blip r:embed="rId2"/>
                <a:stretch>
                  <a:fillRect l="-149" r="-297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845867"/>
            <a:ext cx="2232248" cy="7978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172" y="2922498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最优前缀码则定义为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平均码长最小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的二元前缀码。</a:t>
            </a:r>
          </a:p>
        </p:txBody>
      </p:sp>
      <p:sp>
        <p:nvSpPr>
          <p:cNvPr id="7" name="矩形 6"/>
          <p:cNvSpPr/>
          <p:nvPr/>
        </p:nvSpPr>
        <p:spPr>
          <a:xfrm>
            <a:off x="251520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最优前缀码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ECD2C4-5578-6C48-AEAE-BDDFAED16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826"/>
            <a:ext cx="2952328" cy="15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CA29DD0-4547-3F4D-9325-3910519BF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66" y="3285802"/>
            <a:ext cx="2515572" cy="173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D5FCA0-0F4F-4E47-BD17-8892A7A173F0}"/>
              </a:ext>
            </a:extLst>
          </p:cNvPr>
          <p:cNvSpPr txBox="1"/>
          <p:nvPr/>
        </p:nvSpPr>
        <p:spPr>
          <a:xfrm>
            <a:off x="3376475" y="349275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B(T) = 3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04986A-D53E-F94F-A936-E409F1412BDB}"/>
              </a:ext>
            </a:extLst>
          </p:cNvPr>
          <p:cNvSpPr txBox="1"/>
          <p:nvPr/>
        </p:nvSpPr>
        <p:spPr>
          <a:xfrm>
            <a:off x="7087937" y="3224450"/>
            <a:ext cx="108395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B(T) = 2.24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29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4631"/>
            <a:ext cx="2790565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72" y="2608201"/>
            <a:ext cx="2438400" cy="6620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88" y="2653455"/>
            <a:ext cx="2508606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15009"/>
            <a:ext cx="2428875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72" y="3650703"/>
            <a:ext cx="2438400" cy="1185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8" y="3493541"/>
            <a:ext cx="2105025" cy="1500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53173" y="411510"/>
            <a:ext cx="8495291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哈夫曼编码算法的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贪心策略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是：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给频率高的字符较短的代码；频率低的字符较长的代码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把编码映射成二叉树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，则其贪心策略可表述为：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把频率高的字符分配给靠近根结点（较浅）的叶结点，把频率低的字符放置在远离根结点（较深）的叶结点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自底向上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构造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二叉编码树，由森林不断合并得到一棵二叉树</a:t>
            </a:r>
          </a:p>
        </p:txBody>
      </p:sp>
      <p:sp>
        <p:nvSpPr>
          <p:cNvPr id="13" name="矩形 12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9491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3528" y="584850"/>
                <a:ext cx="8496944" cy="1338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为了便于找到频次最低的字符，哈夫曼算法建立一个以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𝐟</m:t>
                    </m:r>
                  </m:oMath>
                </a14:m>
                <a:r>
                  <a:rPr lang="zh-CN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为键值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</a:t>
                </a:r>
                <a:r>
                  <a:rPr lang="zh-CN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优先队列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Q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假设编码字符集中每一字符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𝐜</m:t>
                    </m:r>
                  </m:oMath>
                </a14:m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的频率是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𝐟</m:t>
                    </m:r>
                    <m:r>
                      <a:rPr lang="en-US" altLang="zh-CN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𝐜</m:t>
                    </m:r>
                    <m:r>
                      <a:rPr lang="en-US" altLang="zh-CN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哈夫曼编码算法以自底向上的方式构造最优编码树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T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84850"/>
                <a:ext cx="8496944" cy="1338828"/>
              </a:xfrm>
              <a:prstGeom prst="rect">
                <a:avLst/>
              </a:prstGeom>
              <a:blipFill>
                <a:blip r:embed="rId2"/>
                <a:stretch>
                  <a:fillRect l="-447" r="-14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5576" y="2067694"/>
                <a:ext cx="7920880" cy="2169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1950" indent="-3619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每个字符构成一棵只包含一个结点的树，总共有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|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𝐶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构成一个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森林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361950" indent="-3619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合并频率最低的两棵树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，并产生一棵新树，其频率为合并的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2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棵树的频率之和，并将新树插入</a:t>
                </a:r>
                <a:r>
                  <a:rPr lang="zh-CN" altLang="zh-CN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优先队列</a:t>
                </a:r>
                <a:r>
                  <a:rPr lang="en-US" altLang="zh-CN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Q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361950" indent="-3619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循环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此过程，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𝑛</m:t>
                    </m:r>
                    <m:r>
                      <a:rPr lang="zh-CN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－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次这样的合并后，优先队列中</a:t>
                </a: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只剩下一棵树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，即最优二叉编码树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T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067694"/>
                <a:ext cx="7920880" cy="2169825"/>
              </a:xfrm>
              <a:prstGeom prst="rect">
                <a:avLst/>
              </a:prstGeom>
              <a:blipFill rotWithShape="0">
                <a:blip r:embed="rId3"/>
                <a:stretch>
                  <a:fillRect l="-539" r="-462" b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41172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1520" y="699542"/>
          <a:ext cx="8280920" cy="3864538"/>
        </p:xfrm>
        <a:graphic>
          <a:graphicData uri="http://schemas.openxmlformats.org/drawingml/2006/table">
            <a:tbl>
              <a:tblPr/>
              <a:tblGrid>
                <a:gridCol w="828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45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struct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cmp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bool operator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()</a:t>
                      </a:r>
                      <a:r>
                        <a:rPr lang="zh-CN" alt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const 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int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&amp;</a:t>
                      </a:r>
                      <a:r>
                        <a:rPr lang="en-US" sz="1100" kern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x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,const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int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 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&amp;y)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  <a:cs typeface="+mn-cs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x &gt; y;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}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};  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定义优先队列需要的比较函数</a:t>
                      </a:r>
                      <a:endParaRPr lang="zh-CN" sz="11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double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haffmanCoding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n, 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* freq)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i,total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= 0,sumFreq = 0,jointFreq;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</a:rPr>
                        <a:t>priority_queue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&lt;</a:t>
                      </a:r>
                      <a:r>
                        <a:rPr lang="en-US" sz="1100" b="1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</a:rPr>
                        <a:t>,vector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&lt;</a:t>
                      </a:r>
                      <a:r>
                        <a:rPr lang="en-US" sz="1100" b="1" kern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int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&gt;,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</a:rPr>
                        <a:t>cmp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</a:rPr>
                        <a:t>&gt; heap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;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优先队列，最小值优先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=0;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&lt;n;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++) {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total += freq[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];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频次总和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heap.push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(freq[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]);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}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形成优先队列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while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heap.size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()&gt;1) {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循环选择队列中频次最少的两个元素合并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jointFreq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= 0;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合并后结点的频次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=0;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&lt;2;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++) </a:t>
                      </a:r>
                      <a:r>
                        <a:rPr lang="en-US" sz="1100" kern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+mn-cs"/>
                        </a:rPr>
                        <a:t>{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删除频次最少的两元素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jointFreq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+=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heap.top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();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    heap.pop();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}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sumFreq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+=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jointFreq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heap.push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jointFreq</a:t>
                      </a:r>
                      <a:r>
                        <a:rPr lang="en-US" sz="1100" kern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+mn-cs"/>
                        </a:rPr>
                        <a:t>)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优先队列中插入合并结点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}</a:t>
                      </a:r>
                      <a:endParaRPr lang="zh-CN" sz="1100" kern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/>
                          <a:ea typeface="宋体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</a:rPr>
                        <a:t>sumFreq</a:t>
                      </a:r>
                      <a:r>
                        <a:rPr lang="en-US" sz="1100" kern="0" dirty="0">
                          <a:latin typeface="Times New Roman"/>
                          <a:ea typeface="宋体"/>
                        </a:rPr>
                        <a:t>/(1.0*total</a:t>
                      </a:r>
                      <a:r>
                        <a:rPr lang="en-US" sz="1100" kern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+mn-cs"/>
                        </a:rPr>
                        <a:t>)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返回平均码长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sz="1100" kern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9077" marR="3907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2337" name="Object 1"/>
          <p:cNvGraphicFramePr>
            <a:graphicFrameLocks noChangeAspect="1"/>
          </p:cNvGraphicFramePr>
          <p:nvPr>
            <p:extLst/>
          </p:nvPr>
        </p:nvGraphicFramePr>
        <p:xfrm>
          <a:off x="6732091" y="878161"/>
          <a:ext cx="15843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1423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091" y="878161"/>
                        <a:ext cx="1584325" cy="3254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39552" y="3075806"/>
            <a:ext cx="4608512" cy="5355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3723878"/>
            <a:ext cx="4608512" cy="335248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5536" y="2067694"/>
            <a:ext cx="4608512" cy="648073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40AC0B-74D8-A742-88B4-18B26F20C069}"/>
              </a:ext>
            </a:extLst>
          </p:cNvPr>
          <p:cNvSpPr/>
          <p:nvPr/>
        </p:nvSpPr>
        <p:spPr>
          <a:xfrm>
            <a:off x="396803" y="51470"/>
            <a:ext cx="27238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</a:t>
            </a:r>
            <a:r>
              <a:rPr lang="zh-CN" altLang="en-US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曼编码算法实现</a:t>
            </a:r>
            <a:endParaRPr lang="zh-CN" altLang="en-US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4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9512" y="627534"/>
            <a:ext cx="8712968" cy="1532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交换论证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法原理：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从任意一个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最优解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出发，经过不断用新的要素（符合贪心准则）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替换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解中的原有要素来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改造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这个解。通过有限步替换，把这个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最优解改变成贪心算法的解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。如果替换过程中的每一步能保证解的</a:t>
            </a:r>
            <a:r>
              <a:rPr lang="zh-CN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最优值不发生变化</a:t>
            </a:r>
            <a:r>
              <a:rPr lang="zh-CN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则证明了贪心算法的解也是最优的。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36" y="2355726"/>
            <a:ext cx="7956884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基础步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：给定任意一个最优解，根据贪心准则对最优解进行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改造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，也就是把第一步贪心选择的对象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替换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最优解中的特定要素，然后证明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替换后的新解也是最优解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5536" y="3425602"/>
            <a:ext cx="79568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递归步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：证明上述交换过程可以循环进行。也就是说，依次替换最优解的其他要素，直到新解的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每个分量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都符合贪心准则，并且证明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新解也是最优的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证明方法一般是：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最优子结构性质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+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基础步结论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</a:p>
        </p:txBody>
      </p:sp>
    </p:spTree>
    <p:extLst>
      <p:ext uri="{BB962C8B-B14F-4D97-AF65-F5344CB8AC3E}">
        <p14:creationId xmlns:p14="http://schemas.microsoft.com/office/powerpoint/2010/main" val="21105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383165" y="528308"/>
            <a:ext cx="7776864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贪心算法的求解过程通常包括如下三个步骤：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分解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，将原问题求解过程划分为连续的若干个决策阶段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决策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，在每一个阶段依据</a:t>
            </a: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贪心策略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进行贪心决策，得到局部的最优解，并缩小待求解问题的规模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合并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，将各个阶段的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局部解合并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为原问题的一个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全局最优解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96803" y="51470"/>
            <a:ext cx="24416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贪心算法求解步骤</a:t>
            </a:r>
          </a:p>
        </p:txBody>
      </p:sp>
      <p:pic>
        <p:nvPicPr>
          <p:cNvPr id="5" name="Picture 2" descr="http://t1.gstatic.com/images?q=tbn:ANd9GcSsZMqGqJuFBfQynrlQU7ZFCROOSmLRoUobpAT1rTjY4MfUcRex">
            <a:extLst>
              <a:ext uri="{FF2B5EF4-FFF2-40B4-BE49-F238E27FC236}">
                <a16:creationId xmlns:a16="http://schemas.microsoft.com/office/drawing/2014/main" id="{FC1D0F7D-C612-A549-AFFB-3F9C17DA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7814"/>
            <a:ext cx="1879475" cy="1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6C6A93-58D8-1146-ACCA-D1401A0F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147813"/>
            <a:ext cx="1656184" cy="17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37878" y="699542"/>
            <a:ext cx="2029866" cy="1608495"/>
            <a:chOff x="3995936" y="3526749"/>
            <a:chExt cx="2827169" cy="3037462"/>
          </a:xfrm>
        </p:grpSpPr>
        <p:sp>
          <p:nvSpPr>
            <p:cNvPr id="31" name="椭圆 30"/>
            <p:cNvSpPr/>
            <p:nvPr/>
          </p:nvSpPr>
          <p:spPr>
            <a:xfrm>
              <a:off x="5456961" y="3526749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858544" y="4372173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849287" y="440329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95936" y="5260317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436096" y="52809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489075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084168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5099926" y="3895486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2" idx="3"/>
              <a:endCxn id="34" idx="0"/>
            </p:cNvCxnSpPr>
            <p:nvPr/>
          </p:nvCxnSpPr>
          <p:spPr>
            <a:xfrm flipH="1">
              <a:off x="4365405" y="4740949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endCxn id="35" idx="0"/>
            </p:cNvCxnSpPr>
            <p:nvPr/>
          </p:nvCxnSpPr>
          <p:spPr>
            <a:xfrm>
              <a:off x="5227320" y="4764465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3" idx="0"/>
            </p:cNvCxnSpPr>
            <p:nvPr/>
          </p:nvCxnSpPr>
          <p:spPr>
            <a:xfrm flipH="1" flipV="1">
              <a:off x="5800592" y="3902690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endCxn id="36" idx="0"/>
            </p:cNvCxnSpPr>
            <p:nvPr/>
          </p:nvCxnSpPr>
          <p:spPr>
            <a:xfrm flipH="1">
              <a:off x="4858544" y="5707184"/>
              <a:ext cx="741564" cy="4560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7" idx="0"/>
            </p:cNvCxnSpPr>
            <p:nvPr/>
          </p:nvCxnSpPr>
          <p:spPr>
            <a:xfrm flipH="1" flipV="1">
              <a:off x="5797274" y="5681839"/>
              <a:ext cx="656363" cy="4814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711894" y="649453"/>
            <a:ext cx="1964562" cy="1119314"/>
            <a:chOff x="4985191" y="3451670"/>
            <a:chExt cx="2592288" cy="2146623"/>
          </a:xfrm>
        </p:grpSpPr>
        <p:sp>
          <p:nvSpPr>
            <p:cNvPr id="46" name="椭圆 45"/>
            <p:cNvSpPr/>
            <p:nvPr/>
          </p:nvSpPr>
          <p:spPr>
            <a:xfrm>
              <a:off x="6446216" y="3451670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847799" y="429709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838542" y="4328211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985191" y="5185238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81335" y="5197362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6089181" y="3820407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7" idx="3"/>
              <a:endCxn id="49" idx="0"/>
            </p:cNvCxnSpPr>
            <p:nvPr/>
          </p:nvCxnSpPr>
          <p:spPr>
            <a:xfrm flipH="1">
              <a:off x="5354660" y="4665870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216575" y="4689386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8" idx="0"/>
            </p:cNvCxnSpPr>
            <p:nvPr/>
          </p:nvCxnSpPr>
          <p:spPr>
            <a:xfrm flipH="1" flipV="1">
              <a:off x="6789847" y="3827611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88715" y="59803"/>
            <a:ext cx="261001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─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 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B10E812-E0CB-874E-821A-A3F52E747524}"/>
              </a:ext>
            </a:extLst>
          </p:cNvPr>
          <p:cNvGrpSpPr/>
          <p:nvPr/>
        </p:nvGrpSpPr>
        <p:grpSpPr>
          <a:xfrm>
            <a:off x="3406230" y="627534"/>
            <a:ext cx="2029866" cy="1608495"/>
            <a:chOff x="3995936" y="3526749"/>
            <a:chExt cx="2827169" cy="303746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EFB14F0-0090-B048-AC2F-E6CB979E0146}"/>
                </a:ext>
              </a:extLst>
            </p:cNvPr>
            <p:cNvSpPr/>
            <p:nvPr/>
          </p:nvSpPr>
          <p:spPr>
            <a:xfrm>
              <a:off x="5456961" y="3526749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B285333-8717-0E49-A62B-054EDCFE207E}"/>
                </a:ext>
              </a:extLst>
            </p:cNvPr>
            <p:cNvSpPr/>
            <p:nvPr/>
          </p:nvSpPr>
          <p:spPr>
            <a:xfrm>
              <a:off x="4858544" y="4372173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C5E6478-2225-2847-AC5E-A45ACF0C01A9}"/>
                </a:ext>
              </a:extLst>
            </p:cNvPr>
            <p:cNvSpPr/>
            <p:nvPr/>
          </p:nvSpPr>
          <p:spPr>
            <a:xfrm>
              <a:off x="5849287" y="440329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136A14B-3F44-AC42-B2FB-E2215A59AD75}"/>
                </a:ext>
              </a:extLst>
            </p:cNvPr>
            <p:cNvSpPr/>
            <p:nvPr/>
          </p:nvSpPr>
          <p:spPr>
            <a:xfrm>
              <a:off x="3995936" y="5260317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FBF5B84-B988-A744-9342-8B820E35A1C9}"/>
                </a:ext>
              </a:extLst>
            </p:cNvPr>
            <p:cNvSpPr/>
            <p:nvPr/>
          </p:nvSpPr>
          <p:spPr>
            <a:xfrm>
              <a:off x="5436096" y="52809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4BA9F35-866E-314B-A874-7D88A1EF9A41}"/>
                </a:ext>
              </a:extLst>
            </p:cNvPr>
            <p:cNvSpPr/>
            <p:nvPr/>
          </p:nvSpPr>
          <p:spPr>
            <a:xfrm>
              <a:off x="4489075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1B9BD51-B890-2A43-89EA-9E0C50E7B79F}"/>
                </a:ext>
              </a:extLst>
            </p:cNvPr>
            <p:cNvSpPr/>
            <p:nvPr/>
          </p:nvSpPr>
          <p:spPr>
            <a:xfrm>
              <a:off x="6084168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直接连接符 37">
              <a:extLst>
                <a:ext uri="{FF2B5EF4-FFF2-40B4-BE49-F238E27FC236}">
                  <a16:creationId xmlns:a16="http://schemas.microsoft.com/office/drawing/2014/main" id="{0DC5ED55-2E69-2446-B121-55ED37415524}"/>
                </a:ext>
              </a:extLst>
            </p:cNvPr>
            <p:cNvCxnSpPr/>
            <p:nvPr/>
          </p:nvCxnSpPr>
          <p:spPr>
            <a:xfrm flipH="1">
              <a:off x="5099926" y="3895486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38">
              <a:extLst>
                <a:ext uri="{FF2B5EF4-FFF2-40B4-BE49-F238E27FC236}">
                  <a16:creationId xmlns:a16="http://schemas.microsoft.com/office/drawing/2014/main" id="{EC2C2EF3-E50F-6F45-B139-C026152556A2}"/>
                </a:ext>
              </a:extLst>
            </p:cNvPr>
            <p:cNvCxnSpPr>
              <a:stCxn id="62" idx="3"/>
              <a:endCxn id="64" idx="0"/>
            </p:cNvCxnSpPr>
            <p:nvPr/>
          </p:nvCxnSpPr>
          <p:spPr>
            <a:xfrm flipH="1">
              <a:off x="4365405" y="4740949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39">
              <a:extLst>
                <a:ext uri="{FF2B5EF4-FFF2-40B4-BE49-F238E27FC236}">
                  <a16:creationId xmlns:a16="http://schemas.microsoft.com/office/drawing/2014/main" id="{CF00F67F-AEA2-2E4D-A83A-F668C8E9BD60}"/>
                </a:ext>
              </a:extLst>
            </p:cNvPr>
            <p:cNvCxnSpPr>
              <a:endCxn id="65" idx="0"/>
            </p:cNvCxnSpPr>
            <p:nvPr/>
          </p:nvCxnSpPr>
          <p:spPr>
            <a:xfrm>
              <a:off x="5227320" y="4764465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40">
              <a:extLst>
                <a:ext uri="{FF2B5EF4-FFF2-40B4-BE49-F238E27FC236}">
                  <a16:creationId xmlns:a16="http://schemas.microsoft.com/office/drawing/2014/main" id="{C91436B0-56A9-3B4C-ADCB-5A9AB8FD1550}"/>
                </a:ext>
              </a:extLst>
            </p:cNvPr>
            <p:cNvCxnSpPr>
              <a:stCxn id="63" idx="0"/>
            </p:cNvCxnSpPr>
            <p:nvPr/>
          </p:nvCxnSpPr>
          <p:spPr>
            <a:xfrm flipH="1" flipV="1">
              <a:off x="5800592" y="3902690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41">
              <a:extLst>
                <a:ext uri="{FF2B5EF4-FFF2-40B4-BE49-F238E27FC236}">
                  <a16:creationId xmlns:a16="http://schemas.microsoft.com/office/drawing/2014/main" id="{5FD7A8D7-CD8C-794C-BE3C-E9ED949B5A77}"/>
                </a:ext>
              </a:extLst>
            </p:cNvPr>
            <p:cNvCxnSpPr>
              <a:endCxn id="66" idx="0"/>
            </p:cNvCxnSpPr>
            <p:nvPr/>
          </p:nvCxnSpPr>
          <p:spPr>
            <a:xfrm flipH="1">
              <a:off x="4858544" y="5707184"/>
              <a:ext cx="741564" cy="4560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42">
              <a:extLst>
                <a:ext uri="{FF2B5EF4-FFF2-40B4-BE49-F238E27FC236}">
                  <a16:creationId xmlns:a16="http://schemas.microsoft.com/office/drawing/2014/main" id="{0BB6F1A0-D687-0345-A512-C104E9B6D5B7}"/>
                </a:ext>
              </a:extLst>
            </p:cNvPr>
            <p:cNvCxnSpPr>
              <a:stCxn id="67" idx="0"/>
            </p:cNvCxnSpPr>
            <p:nvPr/>
          </p:nvCxnSpPr>
          <p:spPr>
            <a:xfrm flipH="1" flipV="1">
              <a:off x="5797274" y="5681839"/>
              <a:ext cx="656363" cy="4814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99CAB8B-5B9C-5543-AB8F-725436A61D39}"/>
              </a:ext>
            </a:extLst>
          </p:cNvPr>
          <p:cNvSpPr txBox="1"/>
          <p:nvPr/>
        </p:nvSpPr>
        <p:spPr>
          <a:xfrm>
            <a:off x="428829" y="59791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字符集：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53E62EA-5420-2E4B-BAEA-43A776514F0B}"/>
              </a:ext>
            </a:extLst>
          </p:cNvPr>
          <p:cNvSpPr txBox="1"/>
          <p:nvPr/>
        </p:nvSpPr>
        <p:spPr>
          <a:xfrm>
            <a:off x="3694145" y="55552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37CECC6-8B4D-8948-A2EC-EDAA96860F47}"/>
              </a:ext>
            </a:extLst>
          </p:cNvPr>
          <p:cNvSpPr txBox="1"/>
          <p:nvPr/>
        </p:nvSpPr>
        <p:spPr>
          <a:xfrm>
            <a:off x="6876256" y="555526"/>
            <a:ext cx="98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归约集：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T’’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7B02E06-70C9-AC47-A0D0-54024169EBAE}"/>
              </a:ext>
            </a:extLst>
          </p:cNvPr>
          <p:cNvGrpSpPr/>
          <p:nvPr/>
        </p:nvGrpSpPr>
        <p:grpSpPr>
          <a:xfrm>
            <a:off x="6783902" y="3435846"/>
            <a:ext cx="1964562" cy="1119314"/>
            <a:chOff x="4985191" y="3451670"/>
            <a:chExt cx="2592288" cy="214662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ACF18F69-5EBE-3944-B5AB-75EA5E32161A}"/>
                </a:ext>
              </a:extLst>
            </p:cNvPr>
            <p:cNvSpPr/>
            <p:nvPr/>
          </p:nvSpPr>
          <p:spPr>
            <a:xfrm>
              <a:off x="6446216" y="3451670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158C86D-C10A-E74F-BC20-718A1508C286}"/>
                </a:ext>
              </a:extLst>
            </p:cNvPr>
            <p:cNvSpPr/>
            <p:nvPr/>
          </p:nvSpPr>
          <p:spPr>
            <a:xfrm>
              <a:off x="5847799" y="429709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A22328B-5107-554D-A825-ED4B99A307E8}"/>
                </a:ext>
              </a:extLst>
            </p:cNvPr>
            <p:cNvSpPr/>
            <p:nvPr/>
          </p:nvSpPr>
          <p:spPr>
            <a:xfrm>
              <a:off x="6838542" y="4328211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BFB7F49-A37F-F54F-91D7-B7E3DDA0CF48}"/>
                </a:ext>
              </a:extLst>
            </p:cNvPr>
            <p:cNvSpPr/>
            <p:nvPr/>
          </p:nvSpPr>
          <p:spPr>
            <a:xfrm>
              <a:off x="4985191" y="5197359"/>
              <a:ext cx="738936" cy="3888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x’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17C24C3B-2189-7F43-A713-8CFFC5CFF6DD}"/>
                </a:ext>
              </a:extLst>
            </p:cNvPr>
            <p:cNvSpPr/>
            <p:nvPr/>
          </p:nvSpPr>
          <p:spPr>
            <a:xfrm>
              <a:off x="6281335" y="5197362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y’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接连接符 50">
              <a:extLst>
                <a:ext uri="{FF2B5EF4-FFF2-40B4-BE49-F238E27FC236}">
                  <a16:creationId xmlns:a16="http://schemas.microsoft.com/office/drawing/2014/main" id="{E32FABF6-0EE6-0A42-B41D-C963FAA95B53}"/>
                </a:ext>
              </a:extLst>
            </p:cNvPr>
            <p:cNvCxnSpPr/>
            <p:nvPr/>
          </p:nvCxnSpPr>
          <p:spPr>
            <a:xfrm flipH="1">
              <a:off x="6089181" y="3820407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51">
              <a:extLst>
                <a:ext uri="{FF2B5EF4-FFF2-40B4-BE49-F238E27FC236}">
                  <a16:creationId xmlns:a16="http://schemas.microsoft.com/office/drawing/2014/main" id="{E280D5E1-93F5-2945-872D-D236371F7525}"/>
                </a:ext>
              </a:extLst>
            </p:cNvPr>
            <p:cNvCxnSpPr>
              <a:cxnSpLocks/>
              <a:stCxn id="79" idx="3"/>
              <a:endCxn id="81" idx="0"/>
            </p:cNvCxnSpPr>
            <p:nvPr/>
          </p:nvCxnSpPr>
          <p:spPr>
            <a:xfrm flipH="1">
              <a:off x="5354659" y="4665871"/>
              <a:ext cx="556412" cy="531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52">
              <a:extLst>
                <a:ext uri="{FF2B5EF4-FFF2-40B4-BE49-F238E27FC236}">
                  <a16:creationId xmlns:a16="http://schemas.microsoft.com/office/drawing/2014/main" id="{E6FBAEA8-B4A5-E449-904A-CAB32514DE52}"/>
                </a:ext>
              </a:extLst>
            </p:cNvPr>
            <p:cNvCxnSpPr/>
            <p:nvPr/>
          </p:nvCxnSpPr>
          <p:spPr>
            <a:xfrm>
              <a:off x="6216575" y="4689386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53">
              <a:extLst>
                <a:ext uri="{FF2B5EF4-FFF2-40B4-BE49-F238E27FC236}">
                  <a16:creationId xmlns:a16="http://schemas.microsoft.com/office/drawing/2014/main" id="{BD04AB1D-B692-4341-AEE4-DC3C4FCCDB30}"/>
                </a:ext>
              </a:extLst>
            </p:cNvPr>
            <p:cNvCxnSpPr>
              <a:stCxn id="80" idx="0"/>
            </p:cNvCxnSpPr>
            <p:nvPr/>
          </p:nvCxnSpPr>
          <p:spPr>
            <a:xfrm flipH="1" flipV="1">
              <a:off x="6789847" y="3827611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3D81D29-45C5-AA4A-9D2D-C0E8A7E25BAB}"/>
              </a:ext>
            </a:extLst>
          </p:cNvPr>
          <p:cNvGrpSpPr/>
          <p:nvPr/>
        </p:nvGrpSpPr>
        <p:grpSpPr>
          <a:xfrm>
            <a:off x="4145606" y="3561821"/>
            <a:ext cx="1146474" cy="666113"/>
            <a:chOff x="3137494" y="3435846"/>
            <a:chExt cx="1146474" cy="66611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98EDBD5-6D39-B84A-AD71-870FC44E20C8}"/>
                </a:ext>
              </a:extLst>
            </p:cNvPr>
            <p:cNvSpPr/>
            <p:nvPr/>
          </p:nvSpPr>
          <p:spPr>
            <a:xfrm>
              <a:off x="3591004" y="3435846"/>
              <a:ext cx="327427" cy="2252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F7764D1-49C5-6949-A208-658FAFBDA807}"/>
                </a:ext>
              </a:extLst>
            </p:cNvPr>
            <p:cNvSpPr/>
            <p:nvPr/>
          </p:nvSpPr>
          <p:spPr>
            <a:xfrm>
              <a:off x="3137494" y="3876676"/>
              <a:ext cx="327427" cy="2252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50">
              <a:extLst>
                <a:ext uri="{FF2B5EF4-FFF2-40B4-BE49-F238E27FC236}">
                  <a16:creationId xmlns:a16="http://schemas.microsoft.com/office/drawing/2014/main" id="{93088E99-7C18-2744-AC57-F15236E0FC19}"/>
                </a:ext>
              </a:extLst>
            </p:cNvPr>
            <p:cNvCxnSpPr/>
            <p:nvPr/>
          </p:nvCxnSpPr>
          <p:spPr>
            <a:xfrm flipH="1">
              <a:off x="3320425" y="3628117"/>
              <a:ext cx="337747" cy="2485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53">
              <a:extLst>
                <a:ext uri="{FF2B5EF4-FFF2-40B4-BE49-F238E27FC236}">
                  <a16:creationId xmlns:a16="http://schemas.microsoft.com/office/drawing/2014/main" id="{1F2F9429-08F9-754A-B67F-E25153E95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424" y="3631873"/>
              <a:ext cx="316905" cy="2610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36166BC6-51BB-AD4B-946E-F8A3C4D8136F}"/>
                </a:ext>
              </a:extLst>
            </p:cNvPr>
            <p:cNvSpPr/>
            <p:nvPr/>
          </p:nvSpPr>
          <p:spPr>
            <a:xfrm>
              <a:off x="3956541" y="3867894"/>
              <a:ext cx="327427" cy="2252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8E877E50-37F8-EA4C-92AD-9B6A5EC616EA}"/>
              </a:ext>
            </a:extLst>
          </p:cNvPr>
          <p:cNvSpPr txBox="1"/>
          <p:nvPr/>
        </p:nvSpPr>
        <p:spPr>
          <a:xfrm>
            <a:off x="7033474" y="3363838"/>
            <a:ext cx="871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T’’’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36D737BD-41A0-DD4C-9149-0168265AAA5A}"/>
              </a:ext>
            </a:extLst>
          </p:cNvPr>
          <p:cNvSpPr/>
          <p:nvPr/>
        </p:nvSpPr>
        <p:spPr>
          <a:xfrm>
            <a:off x="2402243" y="1417981"/>
            <a:ext cx="801605" cy="210480"/>
          </a:xfrm>
          <a:prstGeom prst="rightArrow">
            <a:avLst/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右箭头 98">
            <a:extLst>
              <a:ext uri="{FF2B5EF4-FFF2-40B4-BE49-F238E27FC236}">
                <a16:creationId xmlns:a16="http://schemas.microsoft.com/office/drawing/2014/main" id="{0201CA8D-F412-4B4C-BFC5-AAB46510A760}"/>
              </a:ext>
            </a:extLst>
          </p:cNvPr>
          <p:cNvSpPr/>
          <p:nvPr/>
        </p:nvSpPr>
        <p:spPr>
          <a:xfrm>
            <a:off x="5685997" y="1386479"/>
            <a:ext cx="801605" cy="210480"/>
          </a:xfrm>
          <a:prstGeom prst="rightArrow">
            <a:avLst/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右箭头 99">
            <a:extLst>
              <a:ext uri="{FF2B5EF4-FFF2-40B4-BE49-F238E27FC236}">
                <a16:creationId xmlns:a16="http://schemas.microsoft.com/office/drawing/2014/main" id="{3FECDA16-E60F-FC48-A566-C49F7D0F94F1}"/>
              </a:ext>
            </a:extLst>
          </p:cNvPr>
          <p:cNvSpPr/>
          <p:nvPr/>
        </p:nvSpPr>
        <p:spPr>
          <a:xfrm rot="5400000">
            <a:off x="6998751" y="2497755"/>
            <a:ext cx="801605" cy="210480"/>
          </a:xfrm>
          <a:prstGeom prst="rightArrow">
            <a:avLst/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右箭头 100">
            <a:extLst>
              <a:ext uri="{FF2B5EF4-FFF2-40B4-BE49-F238E27FC236}">
                <a16:creationId xmlns:a16="http://schemas.microsoft.com/office/drawing/2014/main" id="{E6BF097B-5D5A-E249-9B31-773ECC53C1A1}"/>
              </a:ext>
            </a:extLst>
          </p:cNvPr>
          <p:cNvSpPr/>
          <p:nvPr/>
        </p:nvSpPr>
        <p:spPr>
          <a:xfrm rot="10800000">
            <a:off x="5667118" y="3722780"/>
            <a:ext cx="801605" cy="210480"/>
          </a:xfrm>
          <a:prstGeom prst="rightArrow">
            <a:avLst/>
          </a:prstGeom>
          <a:noFill/>
          <a:ln>
            <a:solidFill>
              <a:srgbClr val="F9A46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C944CE0-EB24-ED49-93B6-45901A479FA0}"/>
              </a:ext>
            </a:extLst>
          </p:cNvPr>
          <p:cNvSpPr txBox="1"/>
          <p:nvPr/>
        </p:nvSpPr>
        <p:spPr>
          <a:xfrm>
            <a:off x="2339752" y="15698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贪心改造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257BF03-5637-1147-A14F-77987CDD4551}"/>
              </a:ext>
            </a:extLst>
          </p:cNvPr>
          <p:cNvSpPr txBox="1"/>
          <p:nvPr/>
        </p:nvSpPr>
        <p:spPr>
          <a:xfrm>
            <a:off x="5613405" y="15169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问题归约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6A8E217-9255-FD43-873F-67E521E90467}"/>
              </a:ext>
            </a:extLst>
          </p:cNvPr>
          <p:cNvSpPr txBox="1"/>
          <p:nvPr/>
        </p:nvSpPr>
        <p:spPr>
          <a:xfrm>
            <a:off x="5580112" y="39201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改造、归约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85ADCE7-D785-D546-A2B3-87FA863497EA}"/>
              </a:ext>
            </a:extLst>
          </p:cNvPr>
          <p:cNvSpPr txBox="1"/>
          <p:nvPr/>
        </p:nvSpPr>
        <p:spPr>
          <a:xfrm>
            <a:off x="7427125" y="2431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贪心改造</a:t>
            </a:r>
          </a:p>
        </p:txBody>
      </p:sp>
    </p:spTree>
    <p:extLst>
      <p:ext uri="{BB962C8B-B14F-4D97-AF65-F5344CB8AC3E}">
        <p14:creationId xmlns:p14="http://schemas.microsoft.com/office/powerpoint/2010/main" val="1003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98" grpId="0"/>
      <p:bldP spid="7" grpId="0" animBg="1"/>
      <p:bldP spid="99" grpId="0" animBg="1"/>
      <p:bldP spid="100" grpId="0" animBg="1"/>
      <p:bldP spid="101" grpId="0" animBg="1"/>
      <p:bldP spid="102" grpId="0"/>
      <p:bldP spid="103" grpId="0"/>
      <p:bldP spid="104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663" name="Object 63"/>
          <p:cNvGraphicFramePr>
            <a:graphicFrameLocks noChangeAspect="1"/>
          </p:cNvGraphicFramePr>
          <p:nvPr>
            <p:extLst/>
          </p:nvPr>
        </p:nvGraphicFramePr>
        <p:xfrm>
          <a:off x="7335615" y="4040223"/>
          <a:ext cx="1706563" cy="32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3" imgW="749160" imgH="190440" progId="Equation.DSMT4">
                  <p:embed/>
                </p:oleObj>
              </mc:Choice>
              <mc:Fallback>
                <p:oleObj name="Equation" r:id="rId3" imgW="749160" imgH="190440" progId="Equation.DSMT4">
                  <p:embed/>
                  <p:pic>
                    <p:nvPicPr>
                      <p:cNvPr id="281663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5615" y="4040223"/>
                        <a:ext cx="1706563" cy="325041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512" y="555526"/>
                <a:ext cx="8640960" cy="8744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设字符集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中每个字符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的频率为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频率最低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的两个字符，则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的最优前缀码使得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的代码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长度相同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，且它们的代码长度是所有字符中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最长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640960" cy="874407"/>
              </a:xfrm>
              <a:prstGeom prst="rect">
                <a:avLst/>
              </a:prstGeom>
              <a:blipFill>
                <a:blip r:embed="rId5"/>
                <a:stretch>
                  <a:fillRect l="-440" r="-3079" b="-85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号 7"/>
          <p:cNvSpPr/>
          <p:nvPr/>
        </p:nvSpPr>
        <p:spPr>
          <a:xfrm>
            <a:off x="6931243" y="3647222"/>
            <a:ext cx="311256" cy="111541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7504" y="51470"/>
            <a:ext cx="28087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─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基础步</a:t>
            </a: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D6DABD1B-6308-5043-8E6E-888D159A477B}"/>
              </a:ext>
            </a:extLst>
          </p:cNvPr>
          <p:cNvSpPr/>
          <p:nvPr/>
        </p:nvSpPr>
        <p:spPr>
          <a:xfrm>
            <a:off x="2679086" y="2468718"/>
            <a:ext cx="801605" cy="210480"/>
          </a:xfrm>
          <a:prstGeom prst="rightArrow">
            <a:avLst/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20CC89EA-960D-F249-BC70-947C69D0B075}"/>
              </a:ext>
            </a:extLst>
          </p:cNvPr>
          <p:cNvSpPr/>
          <p:nvPr/>
        </p:nvSpPr>
        <p:spPr>
          <a:xfrm>
            <a:off x="5714611" y="2506681"/>
            <a:ext cx="801605" cy="210480"/>
          </a:xfrm>
          <a:prstGeom prst="rightArrow">
            <a:avLst/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B111A3-2503-AF40-ABA5-C0B279079CEA}"/>
              </a:ext>
            </a:extLst>
          </p:cNvPr>
          <p:cNvGrpSpPr/>
          <p:nvPr/>
        </p:nvGrpSpPr>
        <p:grpSpPr>
          <a:xfrm>
            <a:off x="467544" y="1707654"/>
            <a:ext cx="2029866" cy="1651120"/>
            <a:chOff x="539552" y="1707654"/>
            <a:chExt cx="2029866" cy="16511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4CBE528-E2ED-5E4B-A599-C932905B97C7}"/>
                </a:ext>
              </a:extLst>
            </p:cNvPr>
            <p:cNvGrpSpPr/>
            <p:nvPr/>
          </p:nvGrpSpPr>
          <p:grpSpPr>
            <a:xfrm>
              <a:off x="539552" y="1750279"/>
              <a:ext cx="2029866" cy="1608495"/>
              <a:chOff x="3995936" y="3526749"/>
              <a:chExt cx="2827169" cy="3037462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2D015B4-2B2D-6242-A0FF-62290C77A24D}"/>
                  </a:ext>
                </a:extLst>
              </p:cNvPr>
              <p:cNvSpPr/>
              <p:nvPr/>
            </p:nvSpPr>
            <p:spPr>
              <a:xfrm>
                <a:off x="5456961" y="352674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988EAEF-B9FA-BF40-BA91-B2671A46C002}"/>
                  </a:ext>
                </a:extLst>
              </p:cNvPr>
              <p:cNvSpPr/>
              <p:nvPr/>
            </p:nvSpPr>
            <p:spPr>
              <a:xfrm>
                <a:off x="4858544" y="437217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FFCDD5-FA67-A448-A601-3D6E49A2F295}"/>
                  </a:ext>
                </a:extLst>
              </p:cNvPr>
              <p:cNvSpPr/>
              <p:nvPr/>
            </p:nvSpPr>
            <p:spPr>
              <a:xfrm>
                <a:off x="5849287" y="440329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728094-1D82-E840-81A2-E51F73B9E93F}"/>
                  </a:ext>
                </a:extLst>
              </p:cNvPr>
              <p:cNvSpPr/>
              <p:nvPr/>
            </p:nvSpPr>
            <p:spPr>
              <a:xfrm>
                <a:off x="3995936" y="5260317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CF6DE67-54C5-6940-B343-A241DA91F329}"/>
                  </a:ext>
                </a:extLst>
              </p:cNvPr>
              <p:cNvSpPr/>
              <p:nvPr/>
            </p:nvSpPr>
            <p:spPr>
              <a:xfrm>
                <a:off x="5436096" y="5280908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C8CB28A-8241-E44C-8160-97BD88A01947}"/>
                  </a:ext>
                </a:extLst>
              </p:cNvPr>
              <p:cNvSpPr/>
              <p:nvPr/>
            </p:nvSpPr>
            <p:spPr>
              <a:xfrm>
                <a:off x="4489075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a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62E24FC-E366-1B44-BB7A-2439816BA182}"/>
                  </a:ext>
                </a:extLst>
              </p:cNvPr>
              <p:cNvSpPr/>
              <p:nvPr/>
            </p:nvSpPr>
            <p:spPr>
              <a:xfrm>
                <a:off x="6084168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b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接连接符 37">
                <a:extLst>
                  <a:ext uri="{FF2B5EF4-FFF2-40B4-BE49-F238E27FC236}">
                    <a16:creationId xmlns:a16="http://schemas.microsoft.com/office/drawing/2014/main" id="{EB9C5FDB-2915-1045-A79C-51D885F6CA5D}"/>
                  </a:ext>
                </a:extLst>
              </p:cNvPr>
              <p:cNvCxnSpPr/>
              <p:nvPr/>
            </p:nvCxnSpPr>
            <p:spPr>
              <a:xfrm flipH="1">
                <a:off x="5099926" y="3895486"/>
                <a:ext cx="445665" cy="4766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38">
                <a:extLst>
                  <a:ext uri="{FF2B5EF4-FFF2-40B4-BE49-F238E27FC236}">
                    <a16:creationId xmlns:a16="http://schemas.microsoft.com/office/drawing/2014/main" id="{4A0E0929-61DB-BF49-BDCE-B00F8F5B4A7D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 flipH="1">
                <a:off x="4365405" y="4740949"/>
                <a:ext cx="556411" cy="519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39">
                <a:extLst>
                  <a:ext uri="{FF2B5EF4-FFF2-40B4-BE49-F238E27FC236}">
                    <a16:creationId xmlns:a16="http://schemas.microsoft.com/office/drawing/2014/main" id="{6DE8DF1D-F4B3-3C4E-AC6F-7746F652FBE7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>
                <a:off x="5227320" y="4764465"/>
                <a:ext cx="424800" cy="5164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40">
                <a:extLst>
                  <a:ext uri="{FF2B5EF4-FFF2-40B4-BE49-F238E27FC236}">
                    <a16:creationId xmlns:a16="http://schemas.microsoft.com/office/drawing/2014/main" id="{8DCBA127-B04E-0B41-B6A8-0392E1F775ED}"/>
                  </a:ext>
                </a:extLst>
              </p:cNvPr>
              <p:cNvCxnSpPr>
                <a:stCxn id="13" idx="0"/>
              </p:cNvCxnSpPr>
              <p:nvPr/>
            </p:nvCxnSpPr>
            <p:spPr>
              <a:xfrm flipH="1" flipV="1">
                <a:off x="5800592" y="3902690"/>
                <a:ext cx="418164" cy="500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41">
                <a:extLst>
                  <a:ext uri="{FF2B5EF4-FFF2-40B4-BE49-F238E27FC236}">
                    <a16:creationId xmlns:a16="http://schemas.microsoft.com/office/drawing/2014/main" id="{6265F16C-168B-4648-AF83-37CF06F8DEC1}"/>
                  </a:ext>
                </a:extLst>
              </p:cNvPr>
              <p:cNvCxnSpPr>
                <a:endCxn id="16" idx="0"/>
              </p:cNvCxnSpPr>
              <p:nvPr/>
            </p:nvCxnSpPr>
            <p:spPr>
              <a:xfrm flipH="1">
                <a:off x="4858544" y="5707184"/>
                <a:ext cx="741564" cy="456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42">
                <a:extLst>
                  <a:ext uri="{FF2B5EF4-FFF2-40B4-BE49-F238E27FC236}">
                    <a16:creationId xmlns:a16="http://schemas.microsoft.com/office/drawing/2014/main" id="{C9B98549-D637-B14B-A941-AD0FDD12870B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 flipH="1" flipV="1">
                <a:off x="5797274" y="5681839"/>
                <a:ext cx="656363" cy="4814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17006E1-B001-A745-86B5-1E86EEFDECB8}"/>
                </a:ext>
              </a:extLst>
            </p:cNvPr>
            <p:cNvSpPr txBox="1"/>
            <p:nvPr/>
          </p:nvSpPr>
          <p:spPr>
            <a:xfrm>
              <a:off x="1217124" y="170765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35E8B53-C23E-F24B-90D4-4ED7E6DD27C9}"/>
              </a:ext>
            </a:extLst>
          </p:cNvPr>
          <p:cNvGrpSpPr/>
          <p:nvPr/>
        </p:nvGrpSpPr>
        <p:grpSpPr>
          <a:xfrm>
            <a:off x="3622254" y="1726175"/>
            <a:ext cx="2029866" cy="1632599"/>
            <a:chOff x="3622254" y="1726175"/>
            <a:chExt cx="2029866" cy="1632599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6A637DD-1EE0-314C-B3DF-0E17F6B057C0}"/>
                </a:ext>
              </a:extLst>
            </p:cNvPr>
            <p:cNvGrpSpPr/>
            <p:nvPr/>
          </p:nvGrpSpPr>
          <p:grpSpPr>
            <a:xfrm>
              <a:off x="3622254" y="1750279"/>
              <a:ext cx="2029866" cy="1608495"/>
              <a:chOff x="3995936" y="3526749"/>
              <a:chExt cx="2827169" cy="303746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927CC40-4EEB-0944-867B-F4C84D724482}"/>
                  </a:ext>
                </a:extLst>
              </p:cNvPr>
              <p:cNvSpPr/>
              <p:nvPr/>
            </p:nvSpPr>
            <p:spPr>
              <a:xfrm>
                <a:off x="5456961" y="352674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FA4BEB4-A034-B645-A67A-21277BE90E9C}"/>
                  </a:ext>
                </a:extLst>
              </p:cNvPr>
              <p:cNvSpPr/>
              <p:nvPr/>
            </p:nvSpPr>
            <p:spPr>
              <a:xfrm>
                <a:off x="4858544" y="437217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019C576-F5B3-7A43-96BA-D5E45470DF89}"/>
                  </a:ext>
                </a:extLst>
              </p:cNvPr>
              <p:cNvSpPr/>
              <p:nvPr/>
            </p:nvSpPr>
            <p:spPr>
              <a:xfrm>
                <a:off x="5849287" y="440329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BEF2418-D9EF-6442-821F-6D2ACB179193}"/>
                  </a:ext>
                </a:extLst>
              </p:cNvPr>
              <p:cNvSpPr/>
              <p:nvPr/>
            </p:nvSpPr>
            <p:spPr>
              <a:xfrm>
                <a:off x="3995936" y="5260317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34FFD02-7BD1-D84D-A053-8AD8E4E958F0}"/>
                  </a:ext>
                </a:extLst>
              </p:cNvPr>
              <p:cNvSpPr/>
              <p:nvPr/>
            </p:nvSpPr>
            <p:spPr>
              <a:xfrm>
                <a:off x="5436096" y="5280908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22E6812-1732-B245-996C-4243F9F940BF}"/>
                  </a:ext>
                </a:extLst>
              </p:cNvPr>
              <p:cNvSpPr/>
              <p:nvPr/>
            </p:nvSpPr>
            <p:spPr>
              <a:xfrm>
                <a:off x="4489075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x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0D15CD2-3E3F-1747-9F33-899FADEAE337}"/>
                  </a:ext>
                </a:extLst>
              </p:cNvPr>
              <p:cNvSpPr/>
              <p:nvPr/>
            </p:nvSpPr>
            <p:spPr>
              <a:xfrm>
                <a:off x="6084168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b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直接连接符 37">
                <a:extLst>
                  <a:ext uri="{FF2B5EF4-FFF2-40B4-BE49-F238E27FC236}">
                    <a16:creationId xmlns:a16="http://schemas.microsoft.com/office/drawing/2014/main" id="{DC8B4274-C4D5-7742-9EBC-A4051E45686D}"/>
                  </a:ext>
                </a:extLst>
              </p:cNvPr>
              <p:cNvCxnSpPr/>
              <p:nvPr/>
            </p:nvCxnSpPr>
            <p:spPr>
              <a:xfrm flipH="1">
                <a:off x="5099926" y="3895486"/>
                <a:ext cx="445665" cy="4766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8">
                <a:extLst>
                  <a:ext uri="{FF2B5EF4-FFF2-40B4-BE49-F238E27FC236}">
                    <a16:creationId xmlns:a16="http://schemas.microsoft.com/office/drawing/2014/main" id="{9DE1DCBC-A2D5-FF4C-93A6-C0A004307E25}"/>
                  </a:ext>
                </a:extLst>
              </p:cNvPr>
              <p:cNvCxnSpPr>
                <a:stCxn id="26" idx="3"/>
                <a:endCxn id="28" idx="0"/>
              </p:cNvCxnSpPr>
              <p:nvPr/>
            </p:nvCxnSpPr>
            <p:spPr>
              <a:xfrm flipH="1">
                <a:off x="4365405" y="4740949"/>
                <a:ext cx="556411" cy="519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9">
                <a:extLst>
                  <a:ext uri="{FF2B5EF4-FFF2-40B4-BE49-F238E27FC236}">
                    <a16:creationId xmlns:a16="http://schemas.microsoft.com/office/drawing/2014/main" id="{6E673327-A3F7-CA40-8D76-19CB3CAF7995}"/>
                  </a:ext>
                </a:extLst>
              </p:cNvPr>
              <p:cNvCxnSpPr>
                <a:endCxn id="29" idx="0"/>
              </p:cNvCxnSpPr>
              <p:nvPr/>
            </p:nvCxnSpPr>
            <p:spPr>
              <a:xfrm>
                <a:off x="5227320" y="4764465"/>
                <a:ext cx="424800" cy="5164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40">
                <a:extLst>
                  <a:ext uri="{FF2B5EF4-FFF2-40B4-BE49-F238E27FC236}">
                    <a16:creationId xmlns:a16="http://schemas.microsoft.com/office/drawing/2014/main" id="{379EBCD4-FC30-704A-BFD6-709C10E8F97D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 flipV="1">
                <a:off x="5800592" y="3902690"/>
                <a:ext cx="418164" cy="500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1">
                <a:extLst>
                  <a:ext uri="{FF2B5EF4-FFF2-40B4-BE49-F238E27FC236}">
                    <a16:creationId xmlns:a16="http://schemas.microsoft.com/office/drawing/2014/main" id="{CC99A87C-4B41-2C45-AC9E-6446513982E7}"/>
                  </a:ext>
                </a:extLst>
              </p:cNvPr>
              <p:cNvCxnSpPr>
                <a:endCxn id="30" idx="0"/>
              </p:cNvCxnSpPr>
              <p:nvPr/>
            </p:nvCxnSpPr>
            <p:spPr>
              <a:xfrm flipH="1">
                <a:off x="4858544" y="5707184"/>
                <a:ext cx="741564" cy="456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42">
                <a:extLst>
                  <a:ext uri="{FF2B5EF4-FFF2-40B4-BE49-F238E27FC236}">
                    <a16:creationId xmlns:a16="http://schemas.microsoft.com/office/drawing/2014/main" id="{7FC77249-D5D5-0542-B2B6-C3C7EEC4EFE1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 flipH="1" flipV="1">
                <a:off x="5797274" y="5681839"/>
                <a:ext cx="656363" cy="4814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FD0EB63-0E78-BA45-A74B-303FF3141C6D}"/>
                </a:ext>
              </a:extLst>
            </p:cNvPr>
            <p:cNvSpPr txBox="1"/>
            <p:nvPr/>
          </p:nvSpPr>
          <p:spPr>
            <a:xfrm>
              <a:off x="4332679" y="1726175"/>
              <a:ext cx="330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T’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17BDA40-93AF-BD4C-9B4E-DA93C23AF974}"/>
              </a:ext>
            </a:extLst>
          </p:cNvPr>
          <p:cNvGrpSpPr/>
          <p:nvPr/>
        </p:nvGrpSpPr>
        <p:grpSpPr>
          <a:xfrm>
            <a:off x="6718598" y="1746841"/>
            <a:ext cx="2029866" cy="1611933"/>
            <a:chOff x="6718598" y="1746841"/>
            <a:chExt cx="2029866" cy="161193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00BE4E3-0BDE-1F41-8A3B-9844953AB84F}"/>
                </a:ext>
              </a:extLst>
            </p:cNvPr>
            <p:cNvGrpSpPr/>
            <p:nvPr/>
          </p:nvGrpSpPr>
          <p:grpSpPr>
            <a:xfrm>
              <a:off x="6718598" y="1750279"/>
              <a:ext cx="2029866" cy="1608495"/>
              <a:chOff x="3995936" y="3526749"/>
              <a:chExt cx="2827169" cy="3037462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25459EF7-4FE1-954D-80C0-D3E7D9D28A15}"/>
                  </a:ext>
                </a:extLst>
              </p:cNvPr>
              <p:cNvSpPr/>
              <p:nvPr/>
            </p:nvSpPr>
            <p:spPr>
              <a:xfrm>
                <a:off x="5456961" y="352674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D44BA8C-0991-CA49-8BE7-E6B38C52EDCB}"/>
                  </a:ext>
                </a:extLst>
              </p:cNvPr>
              <p:cNvSpPr/>
              <p:nvPr/>
            </p:nvSpPr>
            <p:spPr>
              <a:xfrm>
                <a:off x="4858544" y="437217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8131615-696C-9645-A4A6-4321118AC15A}"/>
                  </a:ext>
                </a:extLst>
              </p:cNvPr>
              <p:cNvSpPr/>
              <p:nvPr/>
            </p:nvSpPr>
            <p:spPr>
              <a:xfrm>
                <a:off x="5849287" y="440329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8563A30-5C43-1A4D-BF08-CDEFF626F6BA}"/>
                  </a:ext>
                </a:extLst>
              </p:cNvPr>
              <p:cNvSpPr/>
              <p:nvPr/>
            </p:nvSpPr>
            <p:spPr>
              <a:xfrm>
                <a:off x="3995936" y="5260317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981832C6-3A10-014C-A0DE-22E19ECD8D82}"/>
                  </a:ext>
                </a:extLst>
              </p:cNvPr>
              <p:cNvSpPr/>
              <p:nvPr/>
            </p:nvSpPr>
            <p:spPr>
              <a:xfrm>
                <a:off x="5436096" y="5280908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B4F3402-1BA7-4647-9D04-2B5E2742B067}"/>
                  </a:ext>
                </a:extLst>
              </p:cNvPr>
              <p:cNvSpPr/>
              <p:nvPr/>
            </p:nvSpPr>
            <p:spPr>
              <a:xfrm>
                <a:off x="4489075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x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E107388-130D-5B4D-8546-544B5C3128A5}"/>
                  </a:ext>
                </a:extLst>
              </p:cNvPr>
              <p:cNvSpPr/>
              <p:nvPr/>
            </p:nvSpPr>
            <p:spPr>
              <a:xfrm>
                <a:off x="6084168" y="6163280"/>
                <a:ext cx="738937" cy="400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y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直接连接符 37">
                <a:extLst>
                  <a:ext uri="{FF2B5EF4-FFF2-40B4-BE49-F238E27FC236}">
                    <a16:creationId xmlns:a16="http://schemas.microsoft.com/office/drawing/2014/main" id="{ABB0AA4E-1F1F-B649-805C-48AA571FC1FD}"/>
                  </a:ext>
                </a:extLst>
              </p:cNvPr>
              <p:cNvCxnSpPr/>
              <p:nvPr/>
            </p:nvCxnSpPr>
            <p:spPr>
              <a:xfrm flipH="1">
                <a:off x="5099926" y="3895486"/>
                <a:ext cx="445665" cy="4766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38">
                <a:extLst>
                  <a:ext uri="{FF2B5EF4-FFF2-40B4-BE49-F238E27FC236}">
                    <a16:creationId xmlns:a16="http://schemas.microsoft.com/office/drawing/2014/main" id="{1F5B54AA-4DCB-9148-87C6-8A4C0678814F}"/>
                  </a:ext>
                </a:extLst>
              </p:cNvPr>
              <p:cNvCxnSpPr>
                <a:stCxn id="40" idx="3"/>
                <a:endCxn id="42" idx="0"/>
              </p:cNvCxnSpPr>
              <p:nvPr/>
            </p:nvCxnSpPr>
            <p:spPr>
              <a:xfrm flipH="1">
                <a:off x="4365405" y="4740949"/>
                <a:ext cx="556411" cy="519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39">
                <a:extLst>
                  <a:ext uri="{FF2B5EF4-FFF2-40B4-BE49-F238E27FC236}">
                    <a16:creationId xmlns:a16="http://schemas.microsoft.com/office/drawing/2014/main" id="{38F854A9-6D2B-244D-9EFC-25565C624E58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5227320" y="4764465"/>
                <a:ext cx="424800" cy="5164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0">
                <a:extLst>
                  <a:ext uri="{FF2B5EF4-FFF2-40B4-BE49-F238E27FC236}">
                    <a16:creationId xmlns:a16="http://schemas.microsoft.com/office/drawing/2014/main" id="{74B2E80C-4F58-D248-95C9-BB263072BFF3}"/>
                  </a:ext>
                </a:extLst>
              </p:cNvPr>
              <p:cNvCxnSpPr>
                <a:stCxn id="41" idx="0"/>
              </p:cNvCxnSpPr>
              <p:nvPr/>
            </p:nvCxnSpPr>
            <p:spPr>
              <a:xfrm flipH="1" flipV="1">
                <a:off x="5800592" y="3902690"/>
                <a:ext cx="418164" cy="500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1">
                <a:extLst>
                  <a:ext uri="{FF2B5EF4-FFF2-40B4-BE49-F238E27FC236}">
                    <a16:creationId xmlns:a16="http://schemas.microsoft.com/office/drawing/2014/main" id="{49DBA701-2162-9E4C-AD02-841C0BAD7EEC}"/>
                  </a:ext>
                </a:extLst>
              </p:cNvPr>
              <p:cNvCxnSpPr>
                <a:endCxn id="44" idx="0"/>
              </p:cNvCxnSpPr>
              <p:nvPr/>
            </p:nvCxnSpPr>
            <p:spPr>
              <a:xfrm flipH="1">
                <a:off x="4858544" y="5707184"/>
                <a:ext cx="741564" cy="456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42">
                <a:extLst>
                  <a:ext uri="{FF2B5EF4-FFF2-40B4-BE49-F238E27FC236}">
                    <a16:creationId xmlns:a16="http://schemas.microsoft.com/office/drawing/2014/main" id="{50238D3B-336F-974A-A70C-C06E33B458D6}"/>
                  </a:ext>
                </a:extLst>
              </p:cNvPr>
              <p:cNvCxnSpPr>
                <a:stCxn id="45" idx="0"/>
              </p:cNvCxnSpPr>
              <p:nvPr/>
            </p:nvCxnSpPr>
            <p:spPr>
              <a:xfrm flipH="1" flipV="1">
                <a:off x="5797274" y="5681839"/>
                <a:ext cx="656363" cy="4814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806B213-E076-014C-8592-5919E6408093}"/>
                </a:ext>
              </a:extLst>
            </p:cNvPr>
            <p:cNvSpPr txBox="1"/>
            <p:nvPr/>
          </p:nvSpPr>
          <p:spPr>
            <a:xfrm>
              <a:off x="7380312" y="1746841"/>
              <a:ext cx="3704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T’’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56AC7D9-BEB1-6748-828F-CC0B5DD1B5BC}"/>
                  </a:ext>
                </a:extLst>
              </p:cNvPr>
              <p:cNvSpPr txBox="1"/>
              <p:nvPr/>
            </p:nvSpPr>
            <p:spPr>
              <a:xfrm>
                <a:off x="70109" y="3579862"/>
                <a:ext cx="43978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b="0" dirty="0"/>
                  <a:t>                  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56AC7D9-BEB1-6748-828F-CC0B5DD1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9" y="3579862"/>
                <a:ext cx="4397871" cy="553998"/>
              </a:xfrm>
              <a:prstGeom prst="rect">
                <a:avLst/>
              </a:prstGeom>
              <a:blipFill>
                <a:blip r:embed="rId6"/>
                <a:stretch>
                  <a:fillRect l="-144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A6374D7-2230-1C4E-8C56-35F618554A78}"/>
                  </a:ext>
                </a:extLst>
              </p:cNvPr>
              <p:cNvSpPr txBox="1"/>
              <p:nvPr/>
            </p:nvSpPr>
            <p:spPr>
              <a:xfrm>
                <a:off x="1438261" y="4227934"/>
                <a:ext cx="334976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))(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A6374D7-2230-1C4E-8C56-35F618554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61" y="4227934"/>
                <a:ext cx="3349763" cy="312650"/>
              </a:xfrm>
              <a:prstGeom prst="rect">
                <a:avLst/>
              </a:prstGeom>
              <a:blipFill>
                <a:blip r:embed="rId7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B1FDE50-F6BB-BB43-971E-6CC5645DA303}"/>
                  </a:ext>
                </a:extLst>
              </p:cNvPr>
              <p:cNvSpPr/>
              <p:nvPr/>
            </p:nvSpPr>
            <p:spPr>
              <a:xfrm>
                <a:off x="5292885" y="4577967"/>
                <a:ext cx="1587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B1FDE50-F6BB-BB43-971E-6CC5645DA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85" y="4577967"/>
                <a:ext cx="1587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791972A-E703-F74F-9D2B-FB29C6CEFB47}"/>
                  </a:ext>
                </a:extLst>
              </p:cNvPr>
              <p:cNvSpPr/>
              <p:nvPr/>
            </p:nvSpPr>
            <p:spPr>
              <a:xfrm>
                <a:off x="5292885" y="4009914"/>
                <a:ext cx="17007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791972A-E703-F74F-9D2B-FB29C6CEF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85" y="4009914"/>
                <a:ext cx="17007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F57C471-4AFB-F543-BF93-AF2E23330C48}"/>
                  </a:ext>
                </a:extLst>
              </p:cNvPr>
              <p:cNvSpPr/>
              <p:nvPr/>
            </p:nvSpPr>
            <p:spPr>
              <a:xfrm>
                <a:off x="5292885" y="3441861"/>
                <a:ext cx="1646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F57C471-4AFB-F543-BF93-AF2E23330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85" y="3441861"/>
                <a:ext cx="16465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5B251B-1866-FE4A-A5A8-879C79EE7279}"/>
                  </a:ext>
                </a:extLst>
              </p:cNvPr>
              <p:cNvSpPr/>
              <p:nvPr/>
            </p:nvSpPr>
            <p:spPr>
              <a:xfrm>
                <a:off x="1438261" y="4604654"/>
                <a:ext cx="6142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5B251B-1866-FE4A-A5A8-879C79EE7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61" y="4604654"/>
                <a:ext cx="6142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8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2" grpId="0" animBg="1"/>
      <p:bldP spid="53" grpId="0" animBg="1"/>
      <p:bldP spid="2" grpId="0"/>
      <p:bldP spid="57" grpId="0"/>
      <p:bldP spid="4" grpId="0"/>
      <p:bldP spid="59" grpId="0"/>
      <p:bldP spid="60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Text Box 61"/>
              <p:cNvSpPr txBox="1">
                <a:spLocks noChangeArrowheads="1"/>
              </p:cNvSpPr>
              <p:nvPr/>
            </p:nvSpPr>
            <p:spPr bwMode="auto">
              <a:xfrm>
                <a:off x="323528" y="555526"/>
                <a:ext cx="8424936" cy="176497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二叉树</a:t>
                </a:r>
                <a:r>
                  <a:rPr lang="en-US" altLang="zh-CN" sz="2000" dirty="0"/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表示字符集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的一个最优前缀码，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是树</a:t>
                </a:r>
                <a:r>
                  <a:rPr lang="en-US" altLang="zh-CN" sz="2000" dirty="0"/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中的两个叶结点且为兄弟，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是它们的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父结点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。若将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当作是具有频率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的字符（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虚拟字符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），则树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表示字符集：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2000" dirty="0"/>
                  <a:t>       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}∪{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dirty="0"/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最优前缀码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078" name="Text 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55526"/>
                <a:ext cx="8424936" cy="1764970"/>
              </a:xfrm>
              <a:prstGeom prst="rect">
                <a:avLst/>
              </a:prstGeom>
              <a:blipFill>
                <a:blip r:embed="rId2"/>
                <a:stretch>
                  <a:fillRect l="-1504" t="-2143" r="-1654" b="-6429"/>
                </a:stretch>
              </a:blipFill>
              <a:ln w="2857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/>
          <p:cNvGrpSpPr/>
          <p:nvPr/>
        </p:nvGrpSpPr>
        <p:grpSpPr>
          <a:xfrm>
            <a:off x="1323845" y="2787774"/>
            <a:ext cx="2168035" cy="1746975"/>
            <a:chOff x="3995936" y="3526749"/>
            <a:chExt cx="2827169" cy="3037462"/>
          </a:xfrm>
        </p:grpSpPr>
        <p:sp>
          <p:nvSpPr>
            <p:cNvPr id="17" name="椭圆 16"/>
            <p:cNvSpPr/>
            <p:nvPr/>
          </p:nvSpPr>
          <p:spPr>
            <a:xfrm>
              <a:off x="5456961" y="3526749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858544" y="4372173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849287" y="440329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995936" y="5260317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436096" y="52809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9075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084168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5099926" y="3895486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1" idx="3"/>
              <a:endCxn id="33" idx="0"/>
            </p:cNvCxnSpPr>
            <p:nvPr/>
          </p:nvCxnSpPr>
          <p:spPr>
            <a:xfrm flipH="1">
              <a:off x="4365405" y="4740949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endCxn id="34" idx="0"/>
            </p:cNvCxnSpPr>
            <p:nvPr/>
          </p:nvCxnSpPr>
          <p:spPr>
            <a:xfrm>
              <a:off x="5227320" y="4764465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25" idx="0"/>
            </p:cNvCxnSpPr>
            <p:nvPr/>
          </p:nvCxnSpPr>
          <p:spPr>
            <a:xfrm flipH="1" flipV="1">
              <a:off x="5800592" y="3902690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endCxn id="35" idx="0"/>
            </p:cNvCxnSpPr>
            <p:nvPr/>
          </p:nvCxnSpPr>
          <p:spPr>
            <a:xfrm flipH="1">
              <a:off x="4858544" y="5707184"/>
              <a:ext cx="741564" cy="4560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6" idx="0"/>
            </p:cNvCxnSpPr>
            <p:nvPr/>
          </p:nvCxnSpPr>
          <p:spPr>
            <a:xfrm flipH="1" flipV="1">
              <a:off x="5797274" y="5681839"/>
              <a:ext cx="656363" cy="4814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076056" y="2873700"/>
            <a:ext cx="2592288" cy="1609967"/>
            <a:chOff x="4985191" y="3451670"/>
            <a:chExt cx="2592288" cy="2146623"/>
          </a:xfrm>
        </p:grpSpPr>
        <p:sp>
          <p:nvSpPr>
            <p:cNvPr id="57" name="椭圆 56"/>
            <p:cNvSpPr/>
            <p:nvPr/>
          </p:nvSpPr>
          <p:spPr>
            <a:xfrm>
              <a:off x="6446216" y="3451670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847799" y="429709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838542" y="4328211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985191" y="5185238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6281335" y="5197362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 flipH="1">
              <a:off x="6089181" y="3820407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58" idx="3"/>
              <a:endCxn id="60" idx="0"/>
            </p:cNvCxnSpPr>
            <p:nvPr/>
          </p:nvCxnSpPr>
          <p:spPr>
            <a:xfrm flipH="1">
              <a:off x="5354660" y="4665870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6216575" y="4689386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59" idx="0"/>
            </p:cNvCxnSpPr>
            <p:nvPr/>
          </p:nvCxnSpPr>
          <p:spPr>
            <a:xfrm flipH="1" flipV="1">
              <a:off x="6789847" y="3827611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179512" y="51470"/>
            <a:ext cx="28087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 ─ 递归步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83BC99-EAB0-A943-91F8-995704527554}"/>
              </a:ext>
            </a:extLst>
          </p:cNvPr>
          <p:cNvSpPr txBox="1"/>
          <p:nvPr/>
        </p:nvSpPr>
        <p:spPr>
          <a:xfrm>
            <a:off x="1508949" y="2715766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字符集：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B0DD9E-6690-9548-A62C-203BCE144864}"/>
              </a:ext>
            </a:extLst>
          </p:cNvPr>
          <p:cNvSpPr txBox="1"/>
          <p:nvPr/>
        </p:nvSpPr>
        <p:spPr>
          <a:xfrm>
            <a:off x="6970400" y="2787774"/>
            <a:ext cx="98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归约集：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最优解：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1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286550" y="963255"/>
            <a:ext cx="2029866" cy="1608495"/>
            <a:chOff x="3995936" y="3526749"/>
            <a:chExt cx="2827169" cy="3037462"/>
          </a:xfrm>
        </p:grpSpPr>
        <p:sp>
          <p:nvSpPr>
            <p:cNvPr id="31" name="椭圆 30"/>
            <p:cNvSpPr/>
            <p:nvPr/>
          </p:nvSpPr>
          <p:spPr>
            <a:xfrm>
              <a:off x="5456961" y="3526749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858544" y="4372173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849287" y="440329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995936" y="5260317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436096" y="52809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489075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084168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5099926" y="3895486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2" idx="3"/>
              <a:endCxn id="34" idx="0"/>
            </p:cNvCxnSpPr>
            <p:nvPr/>
          </p:nvCxnSpPr>
          <p:spPr>
            <a:xfrm flipH="1">
              <a:off x="4365405" y="4740949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endCxn id="35" idx="0"/>
            </p:cNvCxnSpPr>
            <p:nvPr/>
          </p:nvCxnSpPr>
          <p:spPr>
            <a:xfrm>
              <a:off x="5227320" y="4764465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3" idx="0"/>
            </p:cNvCxnSpPr>
            <p:nvPr/>
          </p:nvCxnSpPr>
          <p:spPr>
            <a:xfrm flipH="1" flipV="1">
              <a:off x="5800592" y="3902690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endCxn id="36" idx="0"/>
            </p:cNvCxnSpPr>
            <p:nvPr/>
          </p:nvCxnSpPr>
          <p:spPr>
            <a:xfrm flipH="1">
              <a:off x="4858544" y="5707184"/>
              <a:ext cx="741564" cy="4560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7" idx="0"/>
            </p:cNvCxnSpPr>
            <p:nvPr/>
          </p:nvCxnSpPr>
          <p:spPr>
            <a:xfrm flipH="1" flipV="1">
              <a:off x="5797274" y="5681839"/>
              <a:ext cx="656363" cy="4814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730458" y="3534038"/>
              <a:ext cx="413485" cy="697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493385" y="3571615"/>
            <a:ext cx="1964562" cy="1119314"/>
            <a:chOff x="4985191" y="3451670"/>
            <a:chExt cx="2592288" cy="2146623"/>
          </a:xfrm>
        </p:grpSpPr>
        <p:sp>
          <p:nvSpPr>
            <p:cNvPr id="46" name="椭圆 45"/>
            <p:cNvSpPr/>
            <p:nvPr/>
          </p:nvSpPr>
          <p:spPr>
            <a:xfrm>
              <a:off x="6446216" y="3451670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847799" y="429709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838542" y="4328211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985191" y="5185238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81335" y="5197362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6089181" y="3820407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7" idx="3"/>
              <a:endCxn id="49" idx="0"/>
            </p:cNvCxnSpPr>
            <p:nvPr/>
          </p:nvCxnSpPr>
          <p:spPr>
            <a:xfrm flipH="1">
              <a:off x="5354660" y="4665870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216575" y="4689386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8" idx="0"/>
            </p:cNvCxnSpPr>
            <p:nvPr/>
          </p:nvCxnSpPr>
          <p:spPr>
            <a:xfrm flipH="1" flipV="1">
              <a:off x="6789847" y="3827611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5719714" y="3458960"/>
              <a:ext cx="474989" cy="708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T’</a:t>
              </a:r>
              <a:endParaRPr lang="zh-CN" altLang="en-US" dirty="0"/>
            </a:p>
          </p:txBody>
        </p:sp>
      </p:grpSp>
      <p:sp>
        <p:nvSpPr>
          <p:cNvPr id="61" name="矩形 60"/>
          <p:cNvSpPr/>
          <p:nvPr/>
        </p:nvSpPr>
        <p:spPr>
          <a:xfrm>
            <a:off x="323528" y="51470"/>
            <a:ext cx="28087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 ─ 递归步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DC7357A-B7C3-CF4F-BDFE-E613B324A399}"/>
                  </a:ext>
                </a:extLst>
              </p:cNvPr>
              <p:cNvSpPr txBox="1"/>
              <p:nvPr/>
            </p:nvSpPr>
            <p:spPr>
              <a:xfrm>
                <a:off x="442299" y="2400205"/>
                <a:ext cx="3196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DC7357A-B7C3-CF4F-BDFE-E613B324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9" y="2400205"/>
                <a:ext cx="3196709" cy="276999"/>
              </a:xfrm>
              <a:prstGeom prst="rect">
                <a:avLst/>
              </a:prstGeom>
              <a:blipFill>
                <a:blip r:embed="rId3"/>
                <a:stretch>
                  <a:fillRect l="-2372" r="-39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F47D111-EBE1-B24B-8A52-7F25AF0B14F2}"/>
                  </a:ext>
                </a:extLst>
              </p:cNvPr>
              <p:cNvSpPr txBox="1"/>
              <p:nvPr/>
            </p:nvSpPr>
            <p:spPr>
              <a:xfrm>
                <a:off x="442299" y="2907748"/>
                <a:ext cx="40743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F47D111-EBE1-B24B-8A52-7F25AF0B1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9" y="2907748"/>
                <a:ext cx="4074385" cy="276999"/>
              </a:xfrm>
              <a:prstGeom prst="rect">
                <a:avLst/>
              </a:prstGeom>
              <a:blipFill>
                <a:blip r:embed="rId4"/>
                <a:stretch>
                  <a:fillRect l="-279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CA3E12-8CFD-6849-8910-57739B8CFD15}"/>
                  </a:ext>
                </a:extLst>
              </p:cNvPr>
              <p:cNvSpPr txBox="1"/>
              <p:nvPr/>
            </p:nvSpPr>
            <p:spPr>
              <a:xfrm>
                <a:off x="442299" y="3415290"/>
                <a:ext cx="53538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CA3E12-8CFD-6849-8910-57739B8C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9" y="3415290"/>
                <a:ext cx="5353837" cy="312650"/>
              </a:xfrm>
              <a:prstGeom prst="rect">
                <a:avLst/>
              </a:prstGeom>
              <a:blipFill>
                <a:blip r:embed="rId5"/>
                <a:stretch>
                  <a:fillRect l="-94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9E8A4A-069E-804E-A620-BFA042EA9C1D}"/>
                  </a:ext>
                </a:extLst>
              </p:cNvPr>
              <p:cNvSpPr/>
              <p:nvPr/>
            </p:nvSpPr>
            <p:spPr>
              <a:xfrm>
                <a:off x="2766011" y="3852567"/>
                <a:ext cx="3030125" cy="371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9E8A4A-069E-804E-A620-BFA042EA9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11" y="3852567"/>
                <a:ext cx="3030125" cy="371064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2147B4-D2C5-7D40-87FE-EA28EF87D382}"/>
                  </a:ext>
                </a:extLst>
              </p:cNvPr>
              <p:cNvSpPr txBox="1"/>
              <p:nvPr/>
            </p:nvSpPr>
            <p:spPr>
              <a:xfrm>
                <a:off x="1226348" y="4506674"/>
                <a:ext cx="3849708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2147B4-D2C5-7D40-87FE-EA28EF87D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4506674"/>
                <a:ext cx="3849708" cy="369332"/>
              </a:xfrm>
              <a:prstGeom prst="rect">
                <a:avLst/>
              </a:prstGeom>
              <a:blipFill>
                <a:blip r:embed="rId7"/>
                <a:stretch>
                  <a:fillRect l="-1311" r="-1967" b="-2812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E958D6C-3667-3445-8684-C00BEA9611E2}"/>
                  </a:ext>
                </a:extLst>
              </p:cNvPr>
              <p:cNvSpPr txBox="1"/>
              <p:nvPr/>
            </p:nvSpPr>
            <p:spPr>
              <a:xfrm>
                <a:off x="442299" y="597725"/>
                <a:ext cx="483888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E958D6C-3667-3445-8684-C00BEA96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9" y="597725"/>
                <a:ext cx="4838889" cy="670696"/>
              </a:xfrm>
              <a:prstGeom prst="rect">
                <a:avLst/>
              </a:prstGeom>
              <a:blipFill>
                <a:blip r:embed="rId8"/>
                <a:stretch>
                  <a:fillRect l="-524" t="-142593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2AF4791-7A1E-A248-A369-CA4EFFBE04C9}"/>
                  </a:ext>
                </a:extLst>
              </p:cNvPr>
              <p:cNvSpPr txBox="1"/>
              <p:nvPr/>
            </p:nvSpPr>
            <p:spPr>
              <a:xfrm>
                <a:off x="442299" y="1498965"/>
                <a:ext cx="3652410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2AF4791-7A1E-A248-A369-CA4EFFBE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9" y="1498965"/>
                <a:ext cx="3652410" cy="670696"/>
              </a:xfrm>
              <a:prstGeom prst="rect">
                <a:avLst/>
              </a:prstGeom>
              <a:blipFill>
                <a:blip r:embed="rId9"/>
                <a:stretch>
                  <a:fillRect l="-694" t="-144444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6" grpId="0"/>
      <p:bldP spid="59" grpId="0"/>
      <p:bldP spid="3" grpId="0"/>
      <p:bldP spid="6" grpId="0" animBg="1"/>
      <p:bldP spid="62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2688" name="Text Box 64"/>
              <p:cNvSpPr txBox="1">
                <a:spLocks noChangeArrowheads="1"/>
              </p:cNvSpPr>
              <p:nvPr/>
            </p:nvSpPr>
            <p:spPr bwMode="auto">
              <a:xfrm>
                <a:off x="179512" y="2715766"/>
                <a:ext cx="8657456" cy="746615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不是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的最优前缀码，假定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最优前缀码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，那么把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中结点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展开可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构造原字符集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编码二叉树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：</a:t>
                </a:r>
              </a:p>
            </p:txBody>
          </p:sp>
        </mc:Choice>
        <mc:Fallback xmlns="">
          <p:sp>
            <p:nvSpPr>
              <p:cNvPr id="282688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715766"/>
                <a:ext cx="8657456" cy="746615"/>
              </a:xfrm>
              <a:prstGeom prst="rect">
                <a:avLst/>
              </a:prstGeom>
              <a:blipFill>
                <a:blip r:embed="rId3"/>
                <a:stretch>
                  <a:fillRect l="-1611" r="-1611" b="-16667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690" name="Text Box 66"/>
          <p:cNvSpPr txBox="1">
            <a:spLocks noChangeArrowheads="1"/>
          </p:cNvSpPr>
          <p:nvPr/>
        </p:nvSpPr>
        <p:spPr bwMode="auto">
          <a:xfrm>
            <a:off x="5723126" y="4382983"/>
            <a:ext cx="151317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与前提矛盾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14542" y="387553"/>
            <a:ext cx="2029866" cy="1608495"/>
            <a:chOff x="3995936" y="3526749"/>
            <a:chExt cx="2827169" cy="3037462"/>
          </a:xfrm>
        </p:grpSpPr>
        <p:sp>
          <p:nvSpPr>
            <p:cNvPr id="31" name="椭圆 30"/>
            <p:cNvSpPr/>
            <p:nvPr/>
          </p:nvSpPr>
          <p:spPr>
            <a:xfrm>
              <a:off x="5456961" y="3526749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858544" y="4372173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849287" y="440329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995936" y="5260317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436096" y="52809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489075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084168" y="6163280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5099926" y="3895486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2" idx="3"/>
              <a:endCxn id="34" idx="0"/>
            </p:cNvCxnSpPr>
            <p:nvPr/>
          </p:nvCxnSpPr>
          <p:spPr>
            <a:xfrm flipH="1">
              <a:off x="4365405" y="4740949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endCxn id="35" idx="0"/>
            </p:cNvCxnSpPr>
            <p:nvPr/>
          </p:nvCxnSpPr>
          <p:spPr>
            <a:xfrm>
              <a:off x="5227320" y="4764465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3" idx="0"/>
            </p:cNvCxnSpPr>
            <p:nvPr/>
          </p:nvCxnSpPr>
          <p:spPr>
            <a:xfrm flipH="1" flipV="1">
              <a:off x="5800592" y="3902690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endCxn id="36" idx="0"/>
            </p:cNvCxnSpPr>
            <p:nvPr/>
          </p:nvCxnSpPr>
          <p:spPr>
            <a:xfrm flipH="1">
              <a:off x="4858544" y="5707184"/>
              <a:ext cx="741564" cy="4560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7" idx="0"/>
            </p:cNvCxnSpPr>
            <p:nvPr/>
          </p:nvCxnSpPr>
          <p:spPr>
            <a:xfrm flipH="1" flipV="1">
              <a:off x="5797274" y="5681839"/>
              <a:ext cx="656363" cy="4814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730458" y="3534038"/>
              <a:ext cx="413485" cy="697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27518" y="627534"/>
            <a:ext cx="1964562" cy="1119314"/>
            <a:chOff x="4985191" y="3451670"/>
            <a:chExt cx="2592288" cy="2146623"/>
          </a:xfrm>
        </p:grpSpPr>
        <p:sp>
          <p:nvSpPr>
            <p:cNvPr id="46" name="椭圆 45"/>
            <p:cNvSpPr/>
            <p:nvPr/>
          </p:nvSpPr>
          <p:spPr>
            <a:xfrm>
              <a:off x="6446216" y="3451670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847799" y="429709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838542" y="4328211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985191" y="5185238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81335" y="5197362"/>
              <a:ext cx="738937" cy="400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6089181" y="3820407"/>
              <a:ext cx="445665" cy="476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7" idx="3"/>
              <a:endCxn id="49" idx="0"/>
            </p:cNvCxnSpPr>
            <p:nvPr/>
          </p:nvCxnSpPr>
          <p:spPr>
            <a:xfrm flipH="1">
              <a:off x="5354660" y="4665870"/>
              <a:ext cx="556411" cy="519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216575" y="4689386"/>
              <a:ext cx="424800" cy="5164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8" idx="0"/>
            </p:cNvCxnSpPr>
            <p:nvPr/>
          </p:nvCxnSpPr>
          <p:spPr>
            <a:xfrm flipH="1" flipV="1">
              <a:off x="6789847" y="3827611"/>
              <a:ext cx="418164" cy="500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5719714" y="3458960"/>
              <a:ext cx="474989" cy="708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T’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66021" y="3651870"/>
                <a:ext cx="3073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21" y="3651870"/>
                <a:ext cx="3073341" cy="276999"/>
              </a:xfrm>
              <a:prstGeom prst="rect">
                <a:avLst/>
              </a:prstGeom>
              <a:blipFill>
                <a:blip r:embed="rId4"/>
                <a:stretch>
                  <a:fillRect l="-1235" r="-1646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066020" y="4022943"/>
                <a:ext cx="2882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20" y="4022943"/>
                <a:ext cx="2882840" cy="276999"/>
              </a:xfrm>
              <a:prstGeom prst="rect">
                <a:avLst/>
              </a:prstGeom>
              <a:blipFill>
                <a:blip r:embed="rId5"/>
                <a:stretch>
                  <a:fillRect l="-1316" r="-219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2066020" y="4454991"/>
                <a:ext cx="1530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20" y="4454991"/>
                <a:ext cx="1530034" cy="276999"/>
              </a:xfrm>
              <a:prstGeom prst="rect">
                <a:avLst/>
              </a:prstGeom>
              <a:blipFill>
                <a:blip r:embed="rId6"/>
                <a:stretch>
                  <a:fillRect l="-247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大括号 4"/>
          <p:cNvSpPr/>
          <p:nvPr/>
        </p:nvSpPr>
        <p:spPr>
          <a:xfrm>
            <a:off x="5291833" y="3744800"/>
            <a:ext cx="144263" cy="98718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723126" y="4037201"/>
                <a:ext cx="1471493" cy="2769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26" y="4037201"/>
                <a:ext cx="1471493" cy="276999"/>
              </a:xfrm>
              <a:prstGeom prst="rect">
                <a:avLst/>
              </a:prstGeom>
              <a:blipFill>
                <a:blip r:embed="rId7"/>
                <a:stretch>
                  <a:fillRect l="-1681" b="-4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396803" y="51470"/>
            <a:ext cx="28087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 ─ 递归步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1819BE-269E-A741-AD43-78A02DDF2C0D}"/>
                  </a:ext>
                </a:extLst>
              </p:cNvPr>
              <p:cNvSpPr txBox="1"/>
              <p:nvPr/>
            </p:nvSpPr>
            <p:spPr>
              <a:xfrm>
                <a:off x="3674620" y="2139702"/>
                <a:ext cx="3849708" cy="36933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1819BE-269E-A741-AD43-78A02DDF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0" y="2139702"/>
                <a:ext cx="3849708" cy="369332"/>
              </a:xfrm>
              <a:prstGeom prst="rect">
                <a:avLst/>
              </a:prstGeom>
              <a:blipFill>
                <a:blip r:embed="rId8"/>
                <a:stretch>
                  <a:fillRect l="-984" r="-2295" b="-24242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78993B-6C16-F74C-9DB8-4928C28C4D9A}"/>
                  </a:ext>
                </a:extLst>
              </p:cNvPr>
              <p:cNvSpPr txBox="1"/>
              <p:nvPr/>
            </p:nvSpPr>
            <p:spPr>
              <a:xfrm>
                <a:off x="162498" y="627534"/>
                <a:ext cx="2959565" cy="1777987"/>
              </a:xfrm>
              <a:prstGeom prst="rect">
                <a:avLst/>
              </a:prstGeom>
              <a:solidFill>
                <a:srgbClr val="CBEAFD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结论：</a:t>
                </a:r>
                <a:endPara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的最优前缀码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的编码与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的编码是相同的问题，可应用基础步结论进行贪心改造</a:t>
                </a:r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最多 </a:t>
                </a:r>
                <a:r>
                  <a:rPr kumimoji="1"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n-1</a:t>
                </a:r>
                <a:r>
                  <a: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次</a:t>
                </a:r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贪心改造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78993B-6C16-F74C-9DB8-4928C28C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8" y="627534"/>
                <a:ext cx="2959565" cy="1777987"/>
              </a:xfrm>
              <a:prstGeom prst="rect">
                <a:avLst/>
              </a:prstGeom>
              <a:blipFill>
                <a:blip r:embed="rId9"/>
                <a:stretch>
                  <a:fillRect l="-1709" t="-709" r="-1709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88" grpId="0" autoUpdateAnimBg="0"/>
      <p:bldP spid="282690" grpId="0" animBg="1" autoUpdateAnimBg="0"/>
      <p:bldP spid="4" grpId="0"/>
      <p:bldP spid="57" grpId="0"/>
      <p:bldP spid="58" grpId="0"/>
      <p:bldP spid="5" grpId="0" animBg="1"/>
      <p:bldP spid="60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359532" y="915566"/>
            <a:ext cx="831692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给定带权有向图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= (V, E)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，其中每条边的权是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非负实数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。另外，还给定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中的一个顶点，称为源。现在要计算从源到所有其它各顶点的最短路径长度，假设从源可以到达任何一个顶点。这里路径的长度是指路径上各边权之和。这个问题通常称为单源最短路径问题。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668101"/>
            <a:ext cx="2664296" cy="142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96803" y="51470"/>
            <a:ext cx="24416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单源最短路径问题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51E990-52DC-8849-809C-96952003809F}"/>
              </a:ext>
            </a:extLst>
          </p:cNvPr>
          <p:cNvGrpSpPr/>
          <p:nvPr/>
        </p:nvGrpSpPr>
        <p:grpSpPr>
          <a:xfrm>
            <a:off x="395536" y="2089760"/>
            <a:ext cx="1656556" cy="553998"/>
            <a:chOff x="611188" y="1297672"/>
            <a:chExt cx="1170503" cy="553998"/>
          </a:xfrm>
        </p:grpSpPr>
        <p:sp>
          <p:nvSpPr>
            <p:cNvPr id="8" name="对角圆角矩形 7">
              <a:extLst>
                <a:ext uri="{FF2B5EF4-FFF2-40B4-BE49-F238E27FC236}">
                  <a16:creationId xmlns:a16="http://schemas.microsoft.com/office/drawing/2014/main" id="{980D61A4-A6BE-B44E-9695-DF1005D6A506}"/>
                </a:ext>
              </a:extLst>
            </p:cNvPr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326476D-4F9F-EF49-A28D-2B9C66EE654C}"/>
                </a:ext>
              </a:extLst>
            </p:cNvPr>
            <p:cNvSpPr/>
            <p:nvPr/>
          </p:nvSpPr>
          <p:spPr>
            <a:xfrm>
              <a:off x="678133" y="1297672"/>
              <a:ext cx="78289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  入：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791763-FB5F-6242-85BA-F97B6378F414}"/>
              </a:ext>
            </a:extLst>
          </p:cNvPr>
          <p:cNvGrpSpPr/>
          <p:nvPr/>
        </p:nvGrpSpPr>
        <p:grpSpPr>
          <a:xfrm>
            <a:off x="327707" y="415574"/>
            <a:ext cx="1656556" cy="499992"/>
            <a:chOff x="611188" y="1297672"/>
            <a:chExt cx="1170503" cy="499992"/>
          </a:xfrm>
        </p:grpSpPr>
        <p:sp>
          <p:nvSpPr>
            <p:cNvPr id="12" name="对角圆角矩形 11">
              <a:extLst>
                <a:ext uri="{FF2B5EF4-FFF2-40B4-BE49-F238E27FC236}">
                  <a16:creationId xmlns:a16="http://schemas.microsoft.com/office/drawing/2014/main" id="{5C29E62C-1072-E746-8C5C-383D52B527AA}"/>
                </a:ext>
              </a:extLst>
            </p:cNvPr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0862037-75D2-224D-AAF7-333AEF9CC22A}"/>
                </a:ext>
              </a:extLst>
            </p:cNvPr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任务描述：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54184A-65F3-2A40-9A04-264112F2126A}"/>
              </a:ext>
            </a:extLst>
          </p:cNvPr>
          <p:cNvGrpSpPr/>
          <p:nvPr/>
        </p:nvGrpSpPr>
        <p:grpSpPr>
          <a:xfrm>
            <a:off x="507243" y="3651870"/>
            <a:ext cx="1656556" cy="553998"/>
            <a:chOff x="611188" y="1297672"/>
            <a:chExt cx="1170503" cy="553998"/>
          </a:xfrm>
        </p:grpSpPr>
        <p:sp>
          <p:nvSpPr>
            <p:cNvPr id="15" name="对角圆角矩形 14">
              <a:extLst>
                <a:ext uri="{FF2B5EF4-FFF2-40B4-BE49-F238E27FC236}">
                  <a16:creationId xmlns:a16="http://schemas.microsoft.com/office/drawing/2014/main" id="{258D0475-C9E5-054C-A69A-DF439A671026}"/>
                </a:ext>
              </a:extLst>
            </p:cNvPr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FFE53F3-055B-624D-B815-9DEC73B7B2AF}"/>
                </a:ext>
              </a:extLst>
            </p:cNvPr>
            <p:cNvSpPr/>
            <p:nvPr/>
          </p:nvSpPr>
          <p:spPr>
            <a:xfrm>
              <a:off x="678133" y="1297672"/>
              <a:ext cx="78289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  出：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968A7D0-5F6B-FE45-9C6B-92025BB50AD3}"/>
              </a:ext>
            </a:extLst>
          </p:cNvPr>
          <p:cNvSpPr/>
          <p:nvPr/>
        </p:nvSpPr>
        <p:spPr>
          <a:xfrm>
            <a:off x="335944" y="2702893"/>
            <a:ext cx="8340511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多组测试数据。每组测试数据的第一行输入图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中顶点的个数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n&lt;1000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）；后续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列输入图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的权值矩阵，其中第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列的值表示从第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个顶点到第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个顶点的有向边的权值，如果为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表示从第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个顶点到第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个顶点没有边相连。默认第一个顶点为源。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ED550B-5B9A-3F4C-BD0E-922CE9CD48E0}"/>
              </a:ext>
            </a:extLst>
          </p:cNvPr>
          <p:cNvSpPr/>
          <p:nvPr/>
        </p:nvSpPr>
        <p:spPr>
          <a:xfrm>
            <a:off x="375555" y="43694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从源到所有其它各顶点的最短路径长度之和。每组测试数据输出一行。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54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7544" y="3240614"/>
                <a:ext cx="8064896" cy="13681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汇集所有顶点的最短路径就可以得到一棵</a:t>
                </a:r>
                <a:r>
                  <a:rPr lang="zh-CN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最短路径树</a:t>
                </a:r>
                <a:r>
                  <a:rPr lang="zh-CN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。在最短路径树中，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从源到任意顶点的路径就是图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中从源到该顶点的最短路径</a:t>
                </a:r>
                <a:r>
                  <a:rPr lang="zh-CN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求解单源最短路径问题就可以转换为</a:t>
                </a:r>
                <a:r>
                  <a:rPr lang="zh-CN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构造图</a:t>
                </a:r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的一棵最短路径树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𝐓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240614"/>
                <a:ext cx="8064896" cy="1368152"/>
              </a:xfrm>
              <a:prstGeom prst="rect">
                <a:avLst/>
              </a:prstGeom>
              <a:blipFill rotWithShape="0">
                <a:blip r:embed="rId2"/>
                <a:stretch>
                  <a:fillRect l="-529" r="-227" b="-22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35646"/>
            <a:ext cx="2570089" cy="137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79964"/>
            <a:ext cx="2314575" cy="79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最短路径树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647129"/>
            <a:ext cx="835292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从源到任意顶点的最短路径具有类似于</a:t>
            </a:r>
            <a:r>
              <a:rPr lang="zh-CN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最优子结构性质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最短路径的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子路径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也是源到相应顶点的</a:t>
            </a:r>
            <a:r>
              <a:rPr lang="zh-CN" altLang="zh-CN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最短路径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64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8971" name="Rectangle 11"/>
              <p:cNvSpPr>
                <a:spLocks noChangeArrowheads="1"/>
              </p:cNvSpPr>
              <p:nvPr/>
            </p:nvSpPr>
            <p:spPr bwMode="auto">
              <a:xfrm>
                <a:off x="412506" y="2226370"/>
                <a:ext cx="7992542" cy="1621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lvl="0" indent="-342900" fontAlgn="base"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中的顶点集合</a:t>
                </a: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V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划分为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两部分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itchFamily="18" charset="0"/>
                      </a:rPr>
                      <m:t>𝑺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𝑽</m:t>
                    </m:r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是已加入最短路径树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𝑻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中的顶点集合，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其最短路径已经确定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；而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𝑽</m:t>
                    </m:r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是未加入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𝑻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的顶点集合，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其最短路径待定</a:t>
                </a:r>
                <a:endParaRPr lang="en-US" altLang="zh-CN" sz="16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 fontAlgn="base">
                  <a:lnSpc>
                    <a:spcPct val="13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𝑉</m:t>
                    </m:r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−</m:t>
                    </m:r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中的任意顶点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</a:rPr>
                      <m:t>𝑢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，从源到</a:t>
                </a:r>
                <a14:m>
                  <m:oMath xmlns:m="http://schemas.openxmlformats.org/officeDocument/2006/math">
                    <m:r>
                      <a:rPr kumimoji="0" lang="en-US" altLang="zh-CN" sz="1600" b="0" i="1" u="sng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黑体" pitchFamily="49" charset="-122"/>
                        <a:cs typeface="Times New Roman" pitchFamily="18" charset="0"/>
                      </a:rPr>
                      <m:t>𝑢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且中间顶点都属于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的路径定义为从源到</a:t>
                </a:r>
                <a14:m>
                  <m:oMath xmlns:m="http://schemas.openxmlformats.org/officeDocument/2006/math">
                    <m:r>
                      <a:rPr kumimoji="0" lang="en-US" altLang="zh-CN" sz="1600" b="0" i="1" u="sng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黑体" pitchFamily="49" charset="-122"/>
                        <a:cs typeface="Times New Roman" pitchFamily="18" charset="0"/>
                      </a:rPr>
                      <m:t>𝑢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受限路径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。比如：</a:t>
                </a:r>
                <a:r>
                  <a:rPr kumimoji="0" lang="en-US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S={A, C}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:r>
                  <a:rPr lang="en-US" altLang="zh-CN" sz="1600" dirty="0">
                    <a:solidFill>
                      <a:schemeClr val="accent5">
                        <a:lumMod val="50000"/>
                      </a:schemeClr>
                    </a:solidFill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A→D</a:t>
                </a:r>
                <a:r>
                  <a:rPr lang="zh-CN" altLang="en-US" sz="1600" dirty="0">
                    <a:solidFill>
                      <a:schemeClr val="accent5">
                        <a:lumMod val="50000"/>
                      </a:schemeClr>
                    </a:solidFill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，</a:t>
                </a:r>
                <a:r>
                  <a:rPr lang="en-US" altLang="zh-CN" sz="1600" dirty="0">
                    <a:solidFill>
                      <a:schemeClr val="accent5">
                        <a:lumMod val="50000"/>
                      </a:schemeClr>
                    </a:solidFill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A →C →D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都是受限路径</a:t>
                </a:r>
                <a:r>
                  <a:rPr lang="zh-CN" altLang="en-US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rgbClr val="F77A2D"/>
                    </a:solidFill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A →C →F → 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则不是受限路径</a:t>
                </a:r>
              </a:p>
            </p:txBody>
          </p:sp>
        </mc:Choice>
        <mc:Fallback xmlns="">
          <p:sp>
            <p:nvSpPr>
              <p:cNvPr id="168971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506" y="2226370"/>
                <a:ext cx="7992542" cy="1621982"/>
              </a:xfrm>
              <a:prstGeom prst="rect">
                <a:avLst/>
              </a:prstGeom>
              <a:blipFill rotWithShape="0">
                <a:blip r:embed="rId2"/>
                <a:stretch>
                  <a:fillRect l="-305" t="-376" b="-300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94585" y="4001599"/>
                <a:ext cx="8028384" cy="8744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Dijkstra</a:t>
                </a: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贪心策略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zh-CN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选择集合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𝐕</m:t>
                    </m:r>
                    <m:r>
                      <a:rPr lang="en-US" altLang="zh-CN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𝐒</m:t>
                    </m:r>
                  </m:oMath>
                </a14:m>
                <a:r>
                  <a:rPr lang="zh-CN" altLang="zh-CN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中受限路径长度最短的</a:t>
                </a:r>
                <a:r>
                  <a:rPr lang="zh-CN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顶点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，并把相应顶点加入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中，相应地最短路径树</a:t>
                </a:r>
                <a14:m>
                  <m:oMath xmlns:m="http://schemas.openxmlformats.org/officeDocument/2006/math">
                    <m:r>
                      <a:rPr lang="zh-CN" altLang="en-US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也增加一条边。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5" y="4001599"/>
                <a:ext cx="8028384" cy="874407"/>
              </a:xfrm>
              <a:prstGeom prst="rect">
                <a:avLst/>
              </a:prstGeom>
              <a:blipFill rotWithShape="0">
                <a:blip r:embed="rId3"/>
                <a:stretch>
                  <a:fillRect l="-303"/>
                </a:stretch>
              </a:blip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9542"/>
            <a:ext cx="2570089" cy="137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93" y="1120428"/>
            <a:ext cx="1019175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08" y="765817"/>
            <a:ext cx="2447925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96803" y="51470"/>
            <a:ext cx="184858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358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1" grpId="0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092212" y="555526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latin typeface="Times New Roman"/>
                          <a:ea typeface="宋体"/>
                        </a:rPr>
                        <a:t>循环</a:t>
                      </a: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S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t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latin typeface="Times New Roman"/>
                          <a:ea typeface="宋体"/>
                        </a:rPr>
                        <a:t>lowLR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[A, B, C, D, E, F, G, H, I]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3" y="2892857"/>
            <a:ext cx="1685925" cy="11001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092212" y="783774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0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99, 99, 99, 99, 99, 99, 99, 99}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092212" y="1012021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1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A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</a:rPr>
                        <a:t>9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2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6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99, 99, 99, 99, 99}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7857" y="2892858"/>
            <a:ext cx="1762125" cy="10929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092212" y="1240269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2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 C}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C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9, 2,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5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99,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3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99, 99, 99}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8341" y="2892858"/>
            <a:ext cx="1733550" cy="10929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092212" y="1468516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3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F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9, 2,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4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99, 3, 99, 99,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9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4894" y="2891735"/>
            <a:ext cx="1755488" cy="108124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4092212" y="1696764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4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{A,C,F,D}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D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6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2, 4,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11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3,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13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99, 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22165" y="2891735"/>
            <a:ext cx="1814331" cy="108124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4092212" y="1925011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5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{A,C,F,D,B}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B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6, 2, 4,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10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3, 13, 99, 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4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312" y="4007344"/>
            <a:ext cx="1657376" cy="101267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4092212" y="2153259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6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{A,C,F,D,B,I}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I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6, 2, 4, 10, 3, 13,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14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4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17858" y="4021102"/>
            <a:ext cx="1762124" cy="9989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4092212" y="2381506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7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{A,C,F,D,B,I,E}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E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6, 2, 4, 10, 3,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11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14, 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764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5896" y="3988678"/>
            <a:ext cx="1735995" cy="103134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9764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6096" y="3988678"/>
            <a:ext cx="1744286" cy="103134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4092212" y="2571750"/>
          <a:ext cx="4728260" cy="152400"/>
        </p:xfrm>
        <a:graphic>
          <a:graphicData uri="http://schemas.openxmlformats.org/drawingml/2006/table">
            <a:tbl>
              <a:tblPr/>
              <a:tblGrid>
                <a:gridCol w="44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8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{A,C,F,D,B,I,E,G}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latin typeface="Times New Roman"/>
                          <a:ea typeface="宋体"/>
                        </a:rPr>
                        <a:t>G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{0, 6, 2, 4, 10, 3, 11, </a:t>
                      </a:r>
                      <a:r>
                        <a:rPr lang="en-US" sz="1000" b="1" kern="10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+mn-cs"/>
                        </a:rPr>
                        <a:t>12</a:t>
                      </a:r>
                      <a:r>
                        <a:rPr lang="en-US" sz="1000" kern="100" dirty="0">
                          <a:latin typeface="Times New Roman"/>
                          <a:ea typeface="宋体"/>
                        </a:rPr>
                        <a:t>, 9}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59879" marR="598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7534"/>
            <a:ext cx="3637798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396803" y="51470"/>
            <a:ext cx="184858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0494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6802" y="532150"/>
            <a:ext cx="7919613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设计合适的数据结构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带权邻接矩阵</a:t>
            </a:r>
            <a:r>
              <a:rPr lang="en-US" altLang="zh-CN" sz="1500" b="1" dirty="0" err="1">
                <a:solidFill>
                  <a:schemeClr val="accent5">
                    <a:lumMod val="50000"/>
                  </a:schemeClr>
                </a:solidFill>
              </a:rPr>
              <a:t>linkMatrix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记录输入有向图的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en-US" altLang="zh-CN" sz="1500" b="1" dirty="0" err="1">
                <a:solidFill>
                  <a:schemeClr val="accent5">
                    <a:lumMod val="50000"/>
                  </a:schemeClr>
                </a:solidFill>
              </a:rPr>
              <a:t>lowLR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记录从源到其它顶点的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最短受限路径长度</a:t>
            </a:r>
            <a:endParaRPr lang="en-US" altLang="zh-CN" sz="1500" b="1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en-US" altLang="zh-CN" sz="1500" b="1" dirty="0" err="1">
                <a:solidFill>
                  <a:schemeClr val="accent5">
                    <a:lumMod val="50000"/>
                  </a:schemeClr>
                </a:solidFill>
              </a:rPr>
              <a:t>preV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记录最短路径中的前驱顶点，假设</a:t>
            </a:r>
            <a:r>
              <a:rPr lang="en-US" altLang="zh-CN" sz="1500" dirty="0" err="1"/>
              <a:t>preV</a:t>
            </a:r>
            <a:r>
              <a:rPr lang="en-US" altLang="zh-CN" sz="1500" dirty="0"/>
              <a:t>[x] = u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，则在</a:t>
            </a:r>
            <a:r>
              <a:rPr lang="en-US" altLang="zh-CN" sz="1500" dirty="0"/>
              <a:t>x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的最短路径中，</a:t>
            </a:r>
            <a:r>
              <a:rPr lang="en-US" altLang="zh-CN" sz="1500" dirty="0"/>
              <a:t>u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500" dirty="0"/>
              <a:t>x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前驱顶点</a:t>
            </a:r>
            <a:endParaRPr lang="zh-CN" altLang="en-US" sz="1500" b="1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802" y="2394308"/>
            <a:ext cx="7632848" cy="66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把源加入集合</a:t>
            </a:r>
            <a:r>
              <a:rPr lang="en-US" altLang="zh-CN" sz="1500" dirty="0"/>
              <a:t>S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中，即</a:t>
            </a:r>
            <a:r>
              <a:rPr lang="en-US" altLang="zh-CN" sz="1500" dirty="0"/>
              <a:t>S = {v}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</a:t>
            </a:r>
            <a:r>
              <a:rPr lang="en-US" altLang="zh-CN" sz="1500" dirty="0"/>
              <a:t>V-S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中的所有顶点</a:t>
            </a:r>
            <a:r>
              <a:rPr lang="en-US" altLang="zh-CN" sz="1500" dirty="0"/>
              <a:t>x</a:t>
            </a:r>
            <a:r>
              <a:rPr lang="zh-CN" altLang="zh-CN" sz="1500" dirty="0"/>
              <a:t>，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500" dirty="0" err="1"/>
              <a:t>lowLR</a:t>
            </a:r>
            <a:r>
              <a:rPr lang="en-US" altLang="zh-CN" sz="1500" dirty="0"/>
              <a:t>[x] = </a:t>
            </a:r>
            <a:r>
              <a:rPr lang="en-US" altLang="zh-CN" sz="1500" dirty="0" err="1"/>
              <a:t>linkMatrix</a:t>
            </a:r>
            <a:r>
              <a:rPr lang="en-US" altLang="zh-CN" sz="1500" dirty="0"/>
              <a:t>[v][x]</a:t>
            </a:r>
            <a:r>
              <a:rPr lang="zh-CN" altLang="zh-CN" sz="1500" dirty="0"/>
              <a:t>，</a:t>
            </a:r>
            <a:r>
              <a:rPr lang="en-US" altLang="zh-CN" sz="1500" dirty="0" err="1"/>
              <a:t>preV</a:t>
            </a:r>
            <a:r>
              <a:rPr lang="en-US" altLang="zh-CN" sz="1500" dirty="0"/>
              <a:t>[x] = v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（如果有边相连）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5535" y="3182464"/>
            <a:ext cx="7920880" cy="621728"/>
            <a:chOff x="467544" y="4221088"/>
            <a:chExt cx="7920880" cy="828969"/>
          </a:xfrm>
        </p:grpSpPr>
        <p:sp>
          <p:nvSpPr>
            <p:cNvPr id="8" name="矩形 7"/>
            <p:cNvSpPr/>
            <p:nvPr/>
          </p:nvSpPr>
          <p:spPr>
            <a:xfrm>
              <a:off x="467544" y="4221088"/>
              <a:ext cx="792088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贪心选择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在集合</a:t>
              </a:r>
              <a:r>
                <a:rPr lang="en-US" altLang="zh-CN" sz="1500" dirty="0"/>
                <a:t>V-S</a:t>
              </a:r>
              <a:r>
                <a:rPr lang="zh-CN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中依照贪心策略寻找</a:t>
              </a:r>
              <a:r>
                <a:rPr lang="en-US" altLang="zh-CN" sz="1500" b="1" dirty="0" err="1">
                  <a:solidFill>
                    <a:srgbClr val="F77A2D"/>
                  </a:solidFill>
                </a:rPr>
                <a:t>lowLR</a:t>
              </a:r>
              <a:r>
                <a:rPr lang="en-US" altLang="zh-CN" sz="1500" b="1" dirty="0">
                  <a:solidFill>
                    <a:srgbClr val="F77A2D"/>
                  </a:solidFill>
                </a:rPr>
                <a:t>[x]</a:t>
              </a:r>
              <a:r>
                <a:rPr lang="zh-CN" altLang="zh-CN" sz="15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最小的顶点</a:t>
              </a:r>
              <a:r>
                <a:rPr lang="en-US" altLang="zh-CN" sz="15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500" b="1" dirty="0">
                  <a:solidFill>
                    <a:srgbClr val="F77A2D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lang="zh-CN" altLang="zh-CN" sz="1500" dirty="0"/>
                <a:t>，</a:t>
              </a:r>
              <a:r>
                <a:rPr lang="zh-CN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r>
                <a: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/>
            </p:nvPr>
          </p:nvGraphicFramePr>
          <p:xfrm>
            <a:off x="1027606" y="4690016"/>
            <a:ext cx="3400378" cy="360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1" name="Equation" r:id="rId3" imgW="2425700" imgH="254000" progId="Equation.DSMT4">
                    <p:embed/>
                  </p:oleObj>
                </mc:Choice>
                <mc:Fallback>
                  <p:oleObj name="Equation" r:id="rId3" imgW="2425700" imgH="25400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7606" y="4690016"/>
                          <a:ext cx="3400378" cy="36004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矩形 10"/>
          <p:cNvSpPr/>
          <p:nvPr/>
        </p:nvSpPr>
        <p:spPr>
          <a:xfrm>
            <a:off x="395535" y="3970620"/>
            <a:ext cx="79208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更新过程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将顶点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15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中，同时</a:t>
            </a:r>
            <a:r>
              <a:rPr lang="zh-CN" altLang="zh-CN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en-US" altLang="zh-CN" sz="15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V-S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，以及集合中顶点的</a:t>
            </a:r>
            <a:r>
              <a:rPr lang="zh-CN" altLang="zh-CN" sz="15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最短受限路径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1313253" y="4328084"/>
          <a:ext cx="4626899" cy="54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5" imgW="2717800" imgH="431800" progId="Equation.DSMT4">
                  <p:embed/>
                </p:oleObj>
              </mc:Choice>
              <mc:Fallback>
                <p:oleObj name="Equation" r:id="rId5" imgW="2717800" imgH="4318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253" y="4328084"/>
                        <a:ext cx="4626899" cy="5479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96803" y="51470"/>
            <a:ext cx="184858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6620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611560" y="579502"/>
          <a:ext cx="7560840" cy="1920240"/>
        </p:xfrm>
        <a:graphic>
          <a:graphicData uri="http://schemas.openxmlformats.org/drawingml/2006/table">
            <a:tbl>
              <a:tblPr/>
              <a:tblGrid>
                <a:gridCol w="756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2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Times New Roman"/>
                          <a:ea typeface="宋体"/>
                        </a:rPr>
                        <a:t>Greedy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(C) {                          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是问题的输入集合即候选集合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S={ };                                 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</a:rPr>
                        <a:t> 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初始解集合为空集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while (not </a:t>
                      </a:r>
                      <a:r>
                        <a:rPr lang="en-US" sz="1400" b="1" kern="100" dirty="0">
                          <a:latin typeface="Times New Roman"/>
                          <a:ea typeface="宋体"/>
                        </a:rPr>
                        <a:t>Solution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(S)) {   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没有构成问题的一个可行解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3810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x = </a:t>
                      </a:r>
                      <a:r>
                        <a:rPr lang="en-US" sz="1400" b="1" kern="100" dirty="0">
                          <a:latin typeface="Times New Roman"/>
                          <a:ea typeface="宋体"/>
                        </a:rPr>
                        <a:t>Select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(C);                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在候选集合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中做贪心决策</a:t>
                      </a:r>
                      <a:endParaRPr lang="en-US" alt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3810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S = S + {x}; </a:t>
                      </a:r>
                    </a:p>
                    <a:p>
                      <a:pPr indent="3810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C= C - {</a:t>
                      </a:r>
                      <a:r>
                        <a:rPr lang="en-US" sz="1400" b="1" kern="100" dirty="0">
                          <a:latin typeface="Times New Roman"/>
                          <a:ea typeface="宋体"/>
                        </a:rPr>
                        <a:t>Collection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en-US" sz="1400" b="1" kern="100" dirty="0">
                          <a:latin typeface="Times New Roman"/>
                          <a:ea typeface="宋体"/>
                        </a:rPr>
                        <a:t>x)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};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</a:rPr>
                        <a:t>//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减去一个与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关联的集合</a:t>
                      </a:r>
                      <a:r>
                        <a:rPr lang="zh-CN" alt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，缩小问题规模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}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return S;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</a:rPr>
                        <a:t>}</a:t>
                      </a:r>
                      <a:endParaRPr lang="zh-CN" sz="140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539552" y="2691881"/>
            <a:ext cx="7632848" cy="205440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候选集合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17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</a:t>
            </a:r>
            <a:r>
              <a:rPr lang="zh-CN" altLang="en-US" sz="17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是构造问题的解（包括最优解）的</a:t>
            </a:r>
            <a:r>
              <a:rPr lang="zh-CN" altLang="en-US" sz="17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对象集合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解集合 </a:t>
            </a:r>
            <a:r>
              <a:rPr lang="en-US" altLang="zh-CN" sz="17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</a:t>
            </a:r>
            <a:r>
              <a:rPr lang="zh-CN" altLang="en-US" sz="17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表示</a:t>
            </a:r>
            <a:r>
              <a:rPr lang="zh-CN" altLang="en-US" sz="17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问题的解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，它随着贪心选择的进行不断扩展，直到构成一个满足问题的完整解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选择函数</a:t>
            </a:r>
            <a:r>
              <a:rPr lang="en-US" altLang="zh-CN" sz="17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Select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是</a:t>
            </a:r>
            <a:r>
              <a:rPr lang="zh-CN" altLang="en-US" sz="17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贪心策略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的实现过程，这是贪心法的关键，它指出哪个候选对象最有希望构成问题的最优解，选择函数通常和目标函数有关</a:t>
            </a:r>
          </a:p>
        </p:txBody>
      </p:sp>
      <p:sp>
        <p:nvSpPr>
          <p:cNvPr id="5" name="矩形 4"/>
          <p:cNvSpPr/>
          <p:nvPr/>
        </p:nvSpPr>
        <p:spPr>
          <a:xfrm>
            <a:off x="396803" y="51470"/>
            <a:ext cx="24416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贪心算法程序框架</a:t>
            </a:r>
          </a:p>
        </p:txBody>
      </p:sp>
    </p:spTree>
    <p:extLst>
      <p:ext uri="{BB962C8B-B14F-4D97-AF65-F5344CB8AC3E}">
        <p14:creationId xmlns:p14="http://schemas.microsoft.com/office/powerpoint/2010/main" val="20955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07504" y="143222"/>
          <a:ext cx="8856984" cy="4876800"/>
        </p:xfrm>
        <a:graphic>
          <a:graphicData uri="http://schemas.openxmlformats.org/drawingml/2006/table">
            <a:tbl>
              <a:tblPr/>
              <a:tblGrid>
                <a:gridCol w="885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94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 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INF 0x03F3F3F3F  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预定义的充分大的值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100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preV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];   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最短路径树中的前驱结点信息表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visited[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];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结点是否加入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S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的标记表，</a:t>
                      </a:r>
                      <a:r>
                        <a:rPr lang="en-US" alt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0</a:t>
                      </a:r>
                      <a:r>
                        <a:rPr lang="zh-CN" alt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是未加入，</a:t>
                      </a:r>
                      <a:r>
                        <a:rPr lang="en-US" alt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1</a:t>
                      </a:r>
                      <a:r>
                        <a:rPr lang="zh-CN" alt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为已加入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void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Dijkstra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[][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],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],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,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b="1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, j, min,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newCost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memset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(visited, 0,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sizeof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(visited));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初始化，所有结点未加入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   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开始结点</a:t>
                      </a:r>
                      <a:r>
                        <a:rPr lang="en-US" sz="1000" kern="0" dirty="0" err="1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beginV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加入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S</a:t>
                      </a:r>
                      <a:endParaRPr lang="zh-CN" sz="1000" kern="0" dirty="0">
                        <a:solidFill>
                          <a:srgbClr val="008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visited[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1;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=0;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++) {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preV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}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0;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preV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-1; 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 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树根的标记</a:t>
                      </a:r>
                      <a:endParaRPr lang="zh-CN" sz="10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beginV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for 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=1;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++) {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(j=0; j&lt;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 j++) { 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更新受限路径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newCost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]+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][j];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    if 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000" b="1" kern="0" dirty="0">
                          <a:latin typeface="Times New Roman"/>
                          <a:ea typeface="宋体"/>
                          <a:cs typeface="Times New Roman"/>
                        </a:rPr>
                        <a:t>visited[j]==0 &amp;&amp; </a:t>
                      </a:r>
                      <a:r>
                        <a:rPr lang="en-US" sz="1000" b="1" kern="0" dirty="0" err="1">
                          <a:latin typeface="Times New Roman"/>
                          <a:ea typeface="宋体"/>
                          <a:cs typeface="Times New Roman"/>
                        </a:rPr>
                        <a:t>newCost</a:t>
                      </a:r>
                      <a:r>
                        <a:rPr lang="en-US" sz="1000" b="1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000" b="1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b="1" kern="0" dirty="0">
                          <a:latin typeface="Times New Roman"/>
                          <a:ea typeface="宋体"/>
                          <a:cs typeface="Times New Roman"/>
                        </a:rPr>
                        <a:t>[j]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[j]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newCost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preV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[j]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}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}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min = INF;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(j=0; j&lt;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; j++)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贪心选择最短受限路径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    if 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000" b="1" kern="0" dirty="0">
                          <a:latin typeface="Times New Roman"/>
                          <a:ea typeface="宋体"/>
                          <a:cs typeface="Times New Roman"/>
                        </a:rPr>
                        <a:t>visited[j] == 0 &amp;&amp; </a:t>
                      </a:r>
                      <a:r>
                        <a:rPr lang="en-US" sz="1000" b="1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b="1" kern="0" dirty="0">
                          <a:latin typeface="Times New Roman"/>
                          <a:ea typeface="宋体"/>
                          <a:cs typeface="Times New Roman"/>
                        </a:rPr>
                        <a:t>[j] &lt; min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    min =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lowLR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[j];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= j;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    }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    visited[</a:t>
                      </a:r>
                      <a:r>
                        <a:rPr lang="en-US" sz="10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] = 1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r>
                        <a:rPr lang="en-US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000" kern="0" dirty="0">
                          <a:solidFill>
                            <a:srgbClr val="008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更新被选择顶点的状态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Times New Roman"/>
                          <a:ea typeface="宋体"/>
                          <a:cs typeface="Times New Roman"/>
                        </a:rPr>
                        <a:t>    }  }</a:t>
                      </a:r>
                      <a:endParaRPr lang="zh-CN" sz="1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28414" marR="28414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1347613"/>
            <a:ext cx="4320480" cy="792089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3528" y="2713398"/>
            <a:ext cx="4248472" cy="938471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3528" y="3975906"/>
            <a:ext cx="4248472" cy="900100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E0ABCA-2FAA-C743-91B9-8E96997BA59A}"/>
                  </a:ext>
                </a:extLst>
              </p:cNvPr>
              <p:cNvSpPr txBox="1"/>
              <p:nvPr/>
            </p:nvSpPr>
            <p:spPr>
              <a:xfrm>
                <a:off x="7308304" y="1995686"/>
                <a:ext cx="820289" cy="369332"/>
              </a:xfrm>
              <a:prstGeom prst="rect">
                <a:avLst/>
              </a:prstGeom>
              <a:noFill/>
              <a:ln w="38100">
                <a:solidFill>
                  <a:srgbClr val="F9A46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E0ABCA-2FAA-C743-91B9-8E96997B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995686"/>
                <a:ext cx="820289" cy="369332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  <a:ln w="38100">
                <a:solidFill>
                  <a:srgbClr val="F9A46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0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4688" y="1839699"/>
            <a:ext cx="567602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（数学归纳法）：对执行步数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进行归纳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1520" y="2283718"/>
                <a:ext cx="6336704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sz="15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𝑠h𝑜𝑟𝑡</m:t>
                    </m:r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zh-CN" sz="15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83718"/>
                <a:ext cx="6336704" cy="323165"/>
              </a:xfrm>
              <a:prstGeom prst="rect">
                <a:avLst/>
              </a:prstGeom>
              <a:blipFill>
                <a:blip r:embed="rId3"/>
                <a:stretch>
                  <a:fillRect l="-400" t="-8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2667565"/>
                <a:ext cx="648072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归纳步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假设对于 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命题为真，即算法前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步选择的结点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𝑑𝑖𝑠𝑡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5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= 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𝑠h𝑜𝑟𝑡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5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算法在第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步，选择了顶点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，需证明：</a:t>
                </a:r>
                <a:r>
                  <a:rPr lang="en-US" altLang="zh-CN" sz="15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𝑑𝑖𝑠𝑡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5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= 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𝑠h𝑜𝑟𝑡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5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反证法，假设存在更短路径</a:t>
                </a:r>
                <a14:m>
                  <m:oMath xmlns:m="http://schemas.openxmlformats.org/officeDocument/2006/math">
                    <m:r>
                      <a:rPr lang="en-US" altLang="zh-CN" sz="1500" b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(v…x…y…u)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，并设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b="1" dirty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𝐲</m:t>
                    </m:r>
                  </m:oMath>
                </a14:m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是路径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第一个非</a:t>
                </a:r>
                <a:r>
                  <a:rPr lang="en-US" altLang="zh-CN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中的顶点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67565"/>
                <a:ext cx="648072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376" t="-1240" b="-3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51520" y="529384"/>
                <a:ext cx="8568952" cy="122084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命题：设</a:t>
                </a:r>
                <a14:m>
                  <m:oMath xmlns:m="http://schemas.openxmlformats.org/officeDocument/2006/math"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𝐺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=&lt;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是有向带权图，且任意边的权重为</a:t>
                </a: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非负数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𝑤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500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</m:d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&gt;0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。另</a:t>
                </a:r>
                <a14:m>
                  <m:oMath xmlns:m="http://schemas.openxmlformats.org/officeDocument/2006/math"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是源顶点，</a:t>
                </a:r>
                <a14:m>
                  <m:oMath xmlns:m="http://schemas.openxmlformats.org/officeDocument/2006/math"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𝒔𝒉𝒐𝒓𝒕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最短路径长度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是当前最短路径树中的顶点集，对于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中的任意顶点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𝒅𝒊𝒔𝒕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表示从源顶点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最短受限路径长度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。那么对于任意正整数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Dijkstra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算法执行到第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步时，</a:t>
                </a:r>
                <a14:m>
                  <m:oMath xmlns:m="http://schemas.openxmlformats.org/officeDocument/2006/math">
                    <m:r>
                      <a:rPr lang="zh-CN" altLang="en-US" sz="150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𝒅𝒊𝒔𝒕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500" dirty="0" err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)=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𝒔𝒉𝒐𝒓𝒕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500" dirty="0" err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29384"/>
                <a:ext cx="8568952" cy="1220847"/>
              </a:xfrm>
              <a:prstGeom prst="rect">
                <a:avLst/>
              </a:prstGeom>
              <a:blipFill rotWithShape="0">
                <a:blip r:embed="rId5"/>
                <a:stretch>
                  <a:fillRect l="-284" r="-2560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339" y="1864969"/>
            <a:ext cx="2016224" cy="1619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78006" y="4346979"/>
                <a:ext cx="2519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006" y="4346979"/>
                <a:ext cx="2519471" cy="276999"/>
              </a:xfrm>
              <a:prstGeom prst="rect">
                <a:avLst/>
              </a:prstGeom>
              <a:blipFill>
                <a:blip r:embed="rId7"/>
                <a:stretch>
                  <a:fillRect l="-1508" r="-25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86035" y="4623978"/>
                <a:ext cx="1556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35" y="4623978"/>
                <a:ext cx="1556836" cy="276999"/>
              </a:xfrm>
              <a:prstGeom prst="rect">
                <a:avLst/>
              </a:prstGeom>
              <a:blipFill>
                <a:blip r:embed="rId8"/>
                <a:stretch>
                  <a:fillRect l="-3252" r="-487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大括号 10"/>
          <p:cNvSpPr/>
          <p:nvPr/>
        </p:nvSpPr>
        <p:spPr>
          <a:xfrm>
            <a:off x="4406532" y="4057243"/>
            <a:ext cx="279787" cy="56673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732240" y="4454991"/>
                <a:ext cx="1833322" cy="276999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454991"/>
                <a:ext cx="183332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67" r="-3279" b="-30612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35696" y="4009064"/>
                <a:ext cx="1214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&gt; 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09064"/>
                <a:ext cx="1214884" cy="369332"/>
              </a:xfrm>
              <a:prstGeom prst="rect">
                <a:avLst/>
              </a:prstGeom>
              <a:blipFill>
                <a:blip r:embed="rId10"/>
                <a:stretch>
                  <a:fillRect t="-6667" r="-7292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96803" y="5147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363F5A-EC52-3540-B4B1-79BE9478CE8F}"/>
                  </a:ext>
                </a:extLst>
              </p:cNvPr>
              <p:cNvSpPr txBox="1"/>
              <p:nvPr/>
            </p:nvSpPr>
            <p:spPr>
              <a:xfrm>
                <a:off x="4766294" y="4193730"/>
                <a:ext cx="1560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363F5A-EC52-3540-B4B1-79BE9478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94" y="4193730"/>
                <a:ext cx="1560620" cy="276999"/>
              </a:xfrm>
              <a:prstGeom prst="rect">
                <a:avLst/>
              </a:prstGeom>
              <a:blipFill>
                <a:blip r:embed="rId11"/>
                <a:stretch>
                  <a:fillRect l="-2419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大括号 16">
            <a:extLst>
              <a:ext uri="{FF2B5EF4-FFF2-40B4-BE49-F238E27FC236}">
                <a16:creationId xmlns:a16="http://schemas.microsoft.com/office/drawing/2014/main" id="{6BD79CDE-7B71-4441-8EE4-5D9D253CB464}"/>
              </a:ext>
            </a:extLst>
          </p:cNvPr>
          <p:cNvSpPr/>
          <p:nvPr/>
        </p:nvSpPr>
        <p:spPr>
          <a:xfrm>
            <a:off x="6300192" y="4309270"/>
            <a:ext cx="279787" cy="56673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1C59FB-1CE2-9D4E-A13C-8991D255D696}"/>
              </a:ext>
            </a:extLst>
          </p:cNvPr>
          <p:cNvSpPr txBox="1"/>
          <p:nvPr/>
        </p:nvSpPr>
        <p:spPr>
          <a:xfrm>
            <a:off x="6876256" y="400870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与前提矛盾！</a:t>
            </a:r>
          </a:p>
        </p:txBody>
      </p:sp>
    </p:spTree>
    <p:extLst>
      <p:ext uri="{BB962C8B-B14F-4D97-AF65-F5344CB8AC3E}">
        <p14:creationId xmlns:p14="http://schemas.microsoft.com/office/powerpoint/2010/main" val="5706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  <p:bldP spid="10" grpId="0"/>
      <p:bldP spid="13" grpId="0"/>
      <p:bldP spid="11" grpId="0" animBg="1"/>
      <p:bldP spid="15" grpId="0" animBg="1"/>
      <p:bldP spid="12" grpId="0"/>
      <p:bldP spid="16" grpId="0"/>
      <p:bldP spid="17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395" y="48334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问题描述：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=(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是无向</a:t>
                </a:r>
                <a:r>
                  <a:rPr lang="zh-CN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连通带权图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中每条边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。如果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是一棵包含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的所有顶点的树，则称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的生成树。生成树上各边权的总和称为该生成树的耗费。在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的所有生成树中，耗费最小的生成树称为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的最小生成树。请设计算法计算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的最小生成树的权重总和。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多组测试数据。每组测试数据的第一行输入图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中顶点的个数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&lt;1000)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；后续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行输入图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的权值矩阵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。第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&lt;= 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的值表示边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的权值，如果为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个顶点到第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个顶点没有边相连。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最小生成树权重之和，每组测试数据输出一行。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blipFill>
                <a:blip r:embed="rId2"/>
                <a:stretch>
                  <a:fillRect l="-1310" b="-415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5677" y="3524540"/>
            <a:ext cx="1821656" cy="160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2090" y="3602431"/>
            <a:ext cx="1674186" cy="150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66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164" y="555527"/>
            <a:ext cx="8754316" cy="79208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800" b="1" kern="12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如果连通图 </a:t>
            </a:r>
            <a:r>
              <a:rPr lang="es-E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的一个子图是一棵包含</a:t>
            </a:r>
            <a:r>
              <a:rPr lang="es-E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的所有顶点的树，则该子图称为</a:t>
            </a:r>
            <a:r>
              <a:rPr lang="es-E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 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s-ES" altLang="zh-CN" sz="1800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Spanning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s-ES" altLang="zh-CN" sz="1800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r>
              <a:rPr lang="es-E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s-ES" sz="1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46385"/>
            <a:ext cx="4625928" cy="365125"/>
          </a:xfr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图的生成树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CCC6BC2-42D7-B44F-8B0D-4AF5677B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38" y="2779264"/>
            <a:ext cx="4410568" cy="22166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DEAB8C-C67C-E44C-9F92-DA7586934B76}"/>
              </a:ext>
            </a:extLst>
          </p:cNvPr>
          <p:cNvSpPr/>
          <p:nvPr/>
        </p:nvSpPr>
        <p:spPr>
          <a:xfrm>
            <a:off x="172729" y="1392903"/>
            <a:ext cx="7279592" cy="13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生成树是连通图的包含图中的所有顶点的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极小连通子图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图的生成树不惟一，从不同的顶点出发进行遍历，可以得到不同的生成树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常用的生成树算法有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最小生成树和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最小生成树算法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52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51470"/>
            <a:ext cx="5351512" cy="365125"/>
          </a:xfr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5B34C5D-2840-4346-B2A7-282C56464109}"/>
                  </a:ext>
                </a:extLst>
              </p:cNvPr>
              <p:cNvSpPr/>
              <p:nvPr/>
            </p:nvSpPr>
            <p:spPr>
              <a:xfrm>
                <a:off x="228600" y="498090"/>
                <a:ext cx="8303840" cy="11375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对于连通的带权图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=(V, E)</a:t>
                </a:r>
                <a:r>
                  <a:rPr lang="zh-CN" altLang="es-E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其生成树也是带权的，生成树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=(V, TE)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各边的权值总和称为该树的权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W(T)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表示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的边集，</a:t>
                </a:r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s-ES" altLang="zh-CN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s-ES" altLang="zh-CN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s-ES" altLang="zh-CN" i="1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的权重。权最小的生成树称为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最小生成树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s-E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Minimum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s-E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Spanning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s-E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Tree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MST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s-E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5B34C5D-2840-4346-B2A7-282C56464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8090"/>
                <a:ext cx="8303840" cy="1137556"/>
              </a:xfrm>
              <a:prstGeom prst="rect">
                <a:avLst/>
              </a:prstGeom>
              <a:blipFill>
                <a:blip r:embed="rId3"/>
                <a:stretch>
                  <a:fillRect l="-611" r="-3206"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42">
            <a:extLst>
              <a:ext uri="{FF2B5EF4-FFF2-40B4-BE49-F238E27FC236}">
                <a16:creationId xmlns:a16="http://schemas.microsoft.com/office/drawing/2014/main" id="{302A7FCB-4880-C145-8ECE-DB5DE674DA31}"/>
              </a:ext>
            </a:extLst>
          </p:cNvPr>
          <p:cNvGrpSpPr/>
          <p:nvPr/>
        </p:nvGrpSpPr>
        <p:grpSpPr>
          <a:xfrm>
            <a:off x="1543050" y="3003798"/>
            <a:ext cx="2609428" cy="1728192"/>
            <a:chOff x="609600" y="3581400"/>
            <a:chExt cx="3505200" cy="2438400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135D883D-1F93-BA41-A021-2081615A9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9200" y="3732213"/>
              <a:ext cx="1143000" cy="306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0E1B0A6D-6AD3-014A-97C8-E7236B6B64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2200" y="3886200"/>
              <a:ext cx="1524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C656B9EC-4BB8-A649-A947-3357D5902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733800"/>
              <a:ext cx="1143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88B01CB7-F366-C548-819B-7951D1487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4724400"/>
              <a:ext cx="10668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B900273A-0DB1-604E-BD10-76DB06E32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0000" y="4419600"/>
              <a:ext cx="15240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51801B6D-6B2E-C343-B5C4-E6F4C7DBF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4876800"/>
              <a:ext cx="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1B93A7C9-16CC-7D4D-AF75-93283A527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5486400"/>
              <a:ext cx="10668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FE6B6E6-3050-F54C-9AB5-67EC526C8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5410200"/>
              <a:ext cx="12954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18905820-5C2B-384D-90A6-F277F2325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2000" y="4191000"/>
              <a:ext cx="3048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CEF6D043-2D30-2342-8BC1-1B8A31EE8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4191000"/>
              <a:ext cx="106680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2F017723-754E-CE4B-A6A2-0392D56A7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38862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FDE831D3-3F12-C543-9310-0A3436255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2578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3E041B03-62EC-414B-8DBB-6ED5781A1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57150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7FA2E4CB-6C09-6540-ACA7-8DD62654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2578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39600000-E590-B14A-823C-C30FE923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5720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DE076B6C-4DF9-BB49-98DB-D594584A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5814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F3898522-1DED-AD42-B029-E0CA6418F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114800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BA0D611-D1DC-DB49-BC2C-44F83C6BB959}"/>
              </a:ext>
            </a:extLst>
          </p:cNvPr>
          <p:cNvGrpSpPr/>
          <p:nvPr/>
        </p:nvGrpSpPr>
        <p:grpSpPr>
          <a:xfrm>
            <a:off x="4914900" y="3003798"/>
            <a:ext cx="2609428" cy="1728192"/>
            <a:chOff x="4991522" y="3147814"/>
            <a:chExt cx="2609428" cy="1728192"/>
          </a:xfrm>
        </p:grpSpPr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226BB964-4FB5-1042-A4AB-787BA2AB7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783" y="4659982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D7B5EB31-48E9-074B-8120-B43F415FCF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5336" y="3254701"/>
              <a:ext cx="850900" cy="217149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5D2F63A6-5F03-A948-9505-7F8BF76F7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96236" y="3363838"/>
              <a:ext cx="113453" cy="486054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9278E9E5-D825-9042-BEF1-760024818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3143" y="3255826"/>
              <a:ext cx="850900" cy="378042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17422057-72BC-4745-A4B6-AE214EC96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6236" y="4065916"/>
              <a:ext cx="0" cy="594066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5DE43F9C-F4D1-7A4A-B945-EE3E91F05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9689" y="4497964"/>
              <a:ext cx="794174" cy="270030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A83313A0-09EE-A34D-B577-0F0FF8052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8429" y="4443958"/>
              <a:ext cx="964354" cy="324036"/>
            </a:xfrm>
            <a:prstGeom prst="line">
              <a:avLst/>
            </a:prstGeom>
            <a:noFill/>
            <a:ln w="57150">
              <a:solidFill>
                <a:srgbClr val="F77A2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408DADE0-35E6-624E-AFB3-FA0C704E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429" y="3363838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305B28A0-874A-DF49-94B0-387701749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522" y="4335946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EDABB1EF-E051-534A-92E8-A6E9B0B3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3863" y="4335946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72DF0EF8-F4FA-3946-9B73-99F89E0D7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783" y="3849892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B8E7EA14-14C2-284C-B910-AF5B9BC0F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236" y="3147814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26">
              <a:extLst>
                <a:ext uri="{FF2B5EF4-FFF2-40B4-BE49-F238E27FC236}">
                  <a16:creationId xmlns:a16="http://schemas.microsoft.com/office/drawing/2014/main" id="{277FBB42-DABE-A04F-99F7-08AA3C59C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4043" y="3525856"/>
              <a:ext cx="226907" cy="216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Right Arrow 43">
            <a:extLst>
              <a:ext uri="{FF2B5EF4-FFF2-40B4-BE49-F238E27FC236}">
                <a16:creationId xmlns:a16="http://schemas.microsoft.com/office/drawing/2014/main" id="{99BF21BD-A270-A44C-ADD3-665B9CCB30B7}"/>
              </a:ext>
            </a:extLst>
          </p:cNvPr>
          <p:cNvSpPr/>
          <p:nvPr/>
        </p:nvSpPr>
        <p:spPr>
          <a:xfrm>
            <a:off x="4351275" y="3723878"/>
            <a:ext cx="504143" cy="185439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8786F4-E0AE-8B45-AA21-18328F39442D}"/>
              </a:ext>
            </a:extLst>
          </p:cNvPr>
          <p:cNvSpPr txBox="1"/>
          <p:nvPr/>
        </p:nvSpPr>
        <p:spPr>
          <a:xfrm>
            <a:off x="2217614" y="29741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4ACF7A2-AF5A-1D40-B3B6-4D83317FEAA1}"/>
              </a:ext>
            </a:extLst>
          </p:cNvPr>
          <p:cNvSpPr txBox="1"/>
          <p:nvPr/>
        </p:nvSpPr>
        <p:spPr>
          <a:xfrm>
            <a:off x="3425484" y="30117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36A6CF-2D3F-5C40-93E7-579C641B0DC6}"/>
              </a:ext>
            </a:extLst>
          </p:cNvPr>
          <p:cNvSpPr txBox="1"/>
          <p:nvPr/>
        </p:nvSpPr>
        <p:spPr>
          <a:xfrm>
            <a:off x="2669904" y="32738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1FBB101-E2D4-054E-BF10-184A6EBD1052}"/>
              </a:ext>
            </a:extLst>
          </p:cNvPr>
          <p:cNvSpPr txBox="1"/>
          <p:nvPr/>
        </p:nvSpPr>
        <p:spPr>
          <a:xfrm>
            <a:off x="2791036" y="408391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D36704-AA0C-1847-8C86-FAA9D65D4C1F}"/>
              </a:ext>
            </a:extLst>
          </p:cNvPr>
          <p:cNvSpPr txBox="1"/>
          <p:nvPr/>
        </p:nvSpPr>
        <p:spPr>
          <a:xfrm>
            <a:off x="2024809" y="44242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BE082B-CF64-0745-B58E-BD2A69939275}"/>
              </a:ext>
            </a:extLst>
          </p:cNvPr>
          <p:cNvSpPr txBox="1"/>
          <p:nvPr/>
        </p:nvSpPr>
        <p:spPr>
          <a:xfrm>
            <a:off x="3259699" y="44619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9B8B28C-891A-D841-97AC-4DFB8413AB81}"/>
              </a:ext>
            </a:extLst>
          </p:cNvPr>
          <p:cNvSpPr txBox="1"/>
          <p:nvPr/>
        </p:nvSpPr>
        <p:spPr>
          <a:xfrm>
            <a:off x="1473417" y="36028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80D0A22-012E-FF4D-ACE9-3E48CE25542A}"/>
              </a:ext>
            </a:extLst>
          </p:cNvPr>
          <p:cNvSpPr txBox="1"/>
          <p:nvPr/>
        </p:nvSpPr>
        <p:spPr>
          <a:xfrm>
            <a:off x="2065156" y="3884153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9DE496D-7122-044B-80FC-A4995C610A44}"/>
              </a:ext>
            </a:extLst>
          </p:cNvPr>
          <p:cNvSpPr txBox="1"/>
          <p:nvPr/>
        </p:nvSpPr>
        <p:spPr>
          <a:xfrm>
            <a:off x="3240275" y="37761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4</a:t>
            </a:r>
            <a:endParaRPr kumimoji="1"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EBCC77C-B075-8D45-BDDD-372D1CD15B41}"/>
              </a:ext>
            </a:extLst>
          </p:cNvPr>
          <p:cNvSpPr txBox="1"/>
          <p:nvPr/>
        </p:nvSpPr>
        <p:spPr>
          <a:xfrm>
            <a:off x="3925152" y="38382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5F0D28F-EC46-5444-B9D3-484B1035B836}"/>
                  </a:ext>
                </a:extLst>
              </p:cNvPr>
              <p:cNvSpPr txBox="1"/>
              <p:nvPr/>
            </p:nvSpPr>
            <p:spPr>
              <a:xfrm>
                <a:off x="3284499" y="1930836"/>
                <a:ext cx="2374111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𝑇𝐸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5F0D28F-EC46-5444-B9D3-484B1035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99" y="1930836"/>
                <a:ext cx="2374111" cy="707886"/>
              </a:xfrm>
              <a:prstGeom prst="rect">
                <a:avLst/>
              </a:prstGeom>
              <a:blipFill>
                <a:blip r:embed="rId4"/>
                <a:stretch>
                  <a:fillRect l="-1596" t="-136842" r="-2128" b="-182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2F3B7C9-B6E9-D04F-A5CC-63913C92E5D4}"/>
              </a:ext>
            </a:extLst>
          </p:cNvPr>
          <p:cNvSpPr txBox="1"/>
          <p:nvPr/>
        </p:nvSpPr>
        <p:spPr>
          <a:xfrm>
            <a:off x="2663249" y="473199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G</a:t>
            </a:r>
            <a:endParaRPr kumimoji="1" lang="zh-CN" altLang="en-US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E993175-0B2E-D84A-B358-E6B1FE2F6DB8}"/>
              </a:ext>
            </a:extLst>
          </p:cNvPr>
          <p:cNvSpPr txBox="1"/>
          <p:nvPr/>
        </p:nvSpPr>
        <p:spPr>
          <a:xfrm>
            <a:off x="6037513" y="475641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468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51470"/>
            <a:ext cx="5351512" cy="365125"/>
          </a:xfr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最小生成树性质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226BB964-4FB5-1042-A4AB-787BA2AB7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182" y="2211710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D7B5EB31-48E9-074B-8120-B43F415FC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8329" y="806429"/>
            <a:ext cx="727907" cy="217149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5D2F63A6-5F03-A948-9505-7F8BF76F78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6236" y="915566"/>
            <a:ext cx="97054" cy="486054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9278E9E5-D825-9042-BEF1-760024818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0345" y="807554"/>
            <a:ext cx="727907" cy="378042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17422057-72BC-4745-A4B6-AE214EC96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236" y="1617644"/>
            <a:ext cx="0" cy="594066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3">
            <a:extLst>
              <a:ext uri="{FF2B5EF4-FFF2-40B4-BE49-F238E27FC236}">
                <a16:creationId xmlns:a16="http://schemas.microsoft.com/office/drawing/2014/main" id="{5DE43F9C-F4D1-7A4A-B945-EE3E91F05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3290" y="2049692"/>
            <a:ext cx="679380" cy="270030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A83313A0-09EE-A34D-B577-0F0FF8052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4221" y="1995686"/>
            <a:ext cx="824961" cy="324036"/>
          </a:xfrm>
          <a:prstGeom prst="line">
            <a:avLst/>
          </a:prstGeom>
          <a:noFill/>
          <a:ln w="57150">
            <a:solidFill>
              <a:srgbClr val="F77A2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408DADE0-35E6-624E-AFB3-FA0C704E5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221" y="915566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305B28A0-874A-DF49-94B0-387701749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1887674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EDABB1EF-E051-534A-92E8-A6E9B0B33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670" y="1887674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72DF0EF8-F4FA-3946-9B73-99F89E0D7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182" y="1401620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B8E7EA14-14C2-284C-B910-AF5B9BC0F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236" y="699542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77FBB42-DABE-A04F-99F7-08AA3C59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251" y="1077584"/>
            <a:ext cx="194109" cy="216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2798D7-C893-D842-A3BB-F361B759AC6A}"/>
              </a:ext>
            </a:extLst>
          </p:cNvPr>
          <p:cNvSpPr/>
          <p:nvPr/>
        </p:nvSpPr>
        <p:spPr>
          <a:xfrm>
            <a:off x="179512" y="627534"/>
            <a:ext cx="3456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|V|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个顶点，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|V|-1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41481A-1D5A-C148-8E9A-5241477E32AA}"/>
              </a:ext>
            </a:extLst>
          </p:cNvPr>
          <p:cNvSpPr/>
          <p:nvPr/>
        </p:nvSpPr>
        <p:spPr>
          <a:xfrm>
            <a:off x="179512" y="1421363"/>
            <a:ext cx="4672693" cy="70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生成树中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一条边则得到一个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，回路中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任何一条边又得到一棵生成树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Line 27">
            <a:extLst>
              <a:ext uri="{FF2B5EF4-FFF2-40B4-BE49-F238E27FC236}">
                <a16:creationId xmlns:a16="http://schemas.microsoft.com/office/drawing/2014/main" id="{5A16F358-B1A6-A943-AEE8-E0182178B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7166" y="1131590"/>
            <a:ext cx="194109" cy="774086"/>
          </a:xfrm>
          <a:prstGeom prst="line">
            <a:avLst/>
          </a:prstGeom>
          <a:noFill/>
          <a:ln w="57150">
            <a:solidFill>
              <a:schemeClr val="accent5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4E90CC-9241-054A-9F01-217E6B751BC2}"/>
                  </a:ext>
                </a:extLst>
              </p:cNvPr>
              <p:cNvSpPr/>
              <p:nvPr/>
            </p:nvSpPr>
            <p:spPr>
              <a:xfrm>
                <a:off x="179512" y="2532315"/>
                <a:ext cx="8573525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𝐺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 = 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𝑉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是连通带权图，</a:t>
                </a:r>
                <a:r>
                  <a:rPr lang="en-US" altLang="zh-CN" dirty="0">
                    <a:latin typeface="+mn-ea"/>
                    <a:ea typeface="+mn-ea"/>
                    <a:cs typeface="Times New Roman" pitchFamily="18" charset="0"/>
                  </a:rPr>
                  <a:t>U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dirty="0">
                    <a:latin typeface="+mn-ea"/>
                    <a:ea typeface="+mn-ea"/>
                    <a:cs typeface="Times New Roman" pitchFamily="18" charset="0"/>
                  </a:rPr>
                  <a:t>V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的真子集。如果</a:t>
                </a:r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𝑢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𝑣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∈(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 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称之为 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跨边</a:t>
                </a:r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且在所有这样的边中，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𝒖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𝒗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𝒖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𝒗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那么一定存在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𝐺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的一棵最小生成树，它包含边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𝑢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𝑣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  <a:cs typeface="Times New Roman" pitchFamily="18" charset="0"/>
                  </a:rPr>
                  <a:t>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4E90CC-9241-054A-9F01-217E6B751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32315"/>
                <a:ext cx="8573525" cy="1172629"/>
              </a:xfrm>
              <a:prstGeom prst="rect">
                <a:avLst/>
              </a:prstGeom>
              <a:blipFill>
                <a:blip r:embed="rId3"/>
                <a:stretch>
                  <a:fillRect l="-148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5">
            <a:extLst>
              <a:ext uri="{FF2B5EF4-FFF2-40B4-BE49-F238E27FC236}">
                <a16:creationId xmlns:a16="http://schemas.microsoft.com/office/drawing/2014/main" id="{E54BD350-C737-BE4E-83FF-5D61F4A8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2177" y="3811257"/>
            <a:ext cx="3447598" cy="13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任意多边形 11">
            <a:extLst>
              <a:ext uri="{FF2B5EF4-FFF2-40B4-BE49-F238E27FC236}">
                <a16:creationId xmlns:a16="http://schemas.microsoft.com/office/drawing/2014/main" id="{DBC14766-91BA-BE4A-804A-B4C4B958E8F3}"/>
              </a:ext>
            </a:extLst>
          </p:cNvPr>
          <p:cNvSpPr/>
          <p:nvPr/>
        </p:nvSpPr>
        <p:spPr>
          <a:xfrm>
            <a:off x="3490113" y="4876007"/>
            <a:ext cx="1729960" cy="144016"/>
          </a:xfrm>
          <a:custGeom>
            <a:avLst/>
            <a:gdLst>
              <a:gd name="connsiteX0" fmla="*/ 0 w 3452884"/>
              <a:gd name="connsiteY0" fmla="*/ 40944 h 593678"/>
              <a:gd name="connsiteX1" fmla="*/ 1542197 w 3452884"/>
              <a:gd name="connsiteY1" fmla="*/ 586854 h 593678"/>
              <a:gd name="connsiteX2" fmla="*/ 3452884 w 3452884"/>
              <a:gd name="connsiteY2" fmla="*/ 0 h 59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2884" h="593678">
                <a:moveTo>
                  <a:pt x="0" y="40944"/>
                </a:moveTo>
                <a:cubicBezTo>
                  <a:pt x="483358" y="317311"/>
                  <a:pt x="966716" y="593678"/>
                  <a:pt x="1542197" y="586854"/>
                </a:cubicBezTo>
                <a:cubicBezTo>
                  <a:pt x="2117678" y="580030"/>
                  <a:pt x="2785281" y="290015"/>
                  <a:pt x="3452884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73" name="任意多边形 12">
            <a:extLst>
              <a:ext uri="{FF2B5EF4-FFF2-40B4-BE49-F238E27FC236}">
                <a16:creationId xmlns:a16="http://schemas.microsoft.com/office/drawing/2014/main" id="{8AA5F557-4591-F94A-A0C9-A96F6A83A8C7}"/>
              </a:ext>
            </a:extLst>
          </p:cNvPr>
          <p:cNvSpPr/>
          <p:nvPr/>
        </p:nvSpPr>
        <p:spPr>
          <a:xfrm>
            <a:off x="3506198" y="3811257"/>
            <a:ext cx="1713874" cy="288257"/>
          </a:xfrm>
          <a:custGeom>
            <a:avLst/>
            <a:gdLst>
              <a:gd name="connsiteX0" fmla="*/ 0 w 3452883"/>
              <a:gd name="connsiteY0" fmla="*/ 420806 h 489045"/>
              <a:gd name="connsiteX1" fmla="*/ 1651379 w 3452883"/>
              <a:gd name="connsiteY1" fmla="*/ 11373 h 489045"/>
              <a:gd name="connsiteX2" fmla="*/ 3452883 w 3452883"/>
              <a:gd name="connsiteY2" fmla="*/ 489045 h 4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2883" h="489045">
                <a:moveTo>
                  <a:pt x="0" y="420806"/>
                </a:moveTo>
                <a:cubicBezTo>
                  <a:pt x="537949" y="210403"/>
                  <a:pt x="1075899" y="0"/>
                  <a:pt x="1651379" y="11373"/>
                </a:cubicBezTo>
                <a:cubicBezTo>
                  <a:pt x="2226859" y="22746"/>
                  <a:pt x="2839871" y="255895"/>
                  <a:pt x="3452883" y="489045"/>
                </a:cubicBezTo>
              </a:path>
            </a:pathLst>
          </a:cu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4" grpId="0"/>
      <p:bldP spid="70" grpId="0" animBg="1"/>
      <p:bldP spid="4" grpId="0"/>
      <p:bldP spid="72" grpId="0" animBg="1"/>
      <p:bldP spid="72" grpId="1" animBg="1"/>
      <p:bldP spid="7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DC5EA16-ED84-C74D-BC8F-529619C83B4F}"/>
              </a:ext>
            </a:extLst>
          </p:cNvPr>
          <p:cNvSpPr txBox="1">
            <a:spLocks/>
          </p:cNvSpPr>
          <p:nvPr/>
        </p:nvSpPr>
        <p:spPr>
          <a:xfrm>
            <a:off x="212451" y="28025"/>
            <a:ext cx="2847254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80000"/>
              </a:lnSpc>
              <a:defRPr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最小生成树</a:t>
            </a:r>
            <a:r>
              <a:rPr lang="en-US" altLang="zh-CN" dirty="0"/>
              <a:t>-</a:t>
            </a:r>
            <a:r>
              <a:rPr lang="zh-CN" altLang="en-US" dirty="0"/>
              <a:t>求解算法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0DEA47-8F0D-D94F-92B6-776D78220F68}"/>
              </a:ext>
            </a:extLst>
          </p:cNvPr>
          <p:cNvSpPr txBox="1"/>
          <p:nvPr/>
        </p:nvSpPr>
        <p:spPr>
          <a:xfrm>
            <a:off x="395536" y="681053"/>
            <a:ext cx="1383712" cy="369332"/>
          </a:xfrm>
          <a:prstGeom prst="rect">
            <a:avLst/>
          </a:prstGeom>
          <a:solidFill>
            <a:srgbClr val="F9A46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369ED5-77F1-6547-BC8B-1DD380FC9B84}"/>
              </a:ext>
            </a:extLst>
          </p:cNvPr>
          <p:cNvSpPr txBox="1"/>
          <p:nvPr/>
        </p:nvSpPr>
        <p:spPr>
          <a:xfrm>
            <a:off x="340028" y="2706474"/>
            <a:ext cx="1675459" cy="369332"/>
          </a:xfrm>
          <a:prstGeom prst="rect">
            <a:avLst/>
          </a:prstGeom>
          <a:solidFill>
            <a:srgbClr val="F9A46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9A03CE-9D38-0E49-9D2B-A423F3949AD0}"/>
              </a:ext>
            </a:extLst>
          </p:cNvPr>
          <p:cNvSpPr txBox="1"/>
          <p:nvPr/>
        </p:nvSpPr>
        <p:spPr>
          <a:xfrm>
            <a:off x="227692" y="1131590"/>
            <a:ext cx="4200292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针对图中的</a:t>
            </a: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设计贪心策略，逐步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添加顶点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构造最小生成树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最短跨边</a:t>
            </a:r>
            <a:endParaRPr kumimoji="1" lang="en-US" altLang="zh-CN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1DF695-2885-634E-A5A0-E90E1D8D7CD2}"/>
              </a:ext>
            </a:extLst>
          </p:cNvPr>
          <p:cNvSpPr txBox="1"/>
          <p:nvPr/>
        </p:nvSpPr>
        <p:spPr>
          <a:xfrm>
            <a:off x="212451" y="3219822"/>
            <a:ext cx="4215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针对图中的</a:t>
            </a: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设计贪心策略，逐步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合并分支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构造最小生成树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最短边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合并两个</a:t>
            </a:r>
            <a:r>
              <a:rPr kumimoji="1"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不连通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8C7268-7BA9-2C47-92C2-D880F183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09" y="555526"/>
            <a:ext cx="4079947" cy="20851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E2AD07-58D6-3646-A4A3-02BCA2FE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63" y="2920421"/>
            <a:ext cx="4169055" cy="2016224"/>
          </a:xfrm>
          <a:prstGeom prst="rect">
            <a:avLst/>
          </a:prstGeom>
          <a:ln>
            <a:solidFill>
              <a:srgbClr val="1F7BE1"/>
            </a:solidFill>
          </a:ln>
        </p:spPr>
      </p:pic>
    </p:spTree>
    <p:extLst>
      <p:ext uri="{BB962C8B-B14F-4D97-AF65-F5344CB8AC3E}">
        <p14:creationId xmlns:p14="http://schemas.microsoft.com/office/powerpoint/2010/main" val="238703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395" y="48334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问题描述：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是无向连通带权图。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中每条边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。如果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是一棵包含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的所有顶点的树，则称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的生成树。生成树上各边权的总和称为该生成树的耗费。在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的所有生成树中，耗费最小的生成树称为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的最小生成树。请设计算法计算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的最小生成树的权重总和。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多组测试数据。每组测试数据的第一行输入图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中顶点的个数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&lt;1000)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；后续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行输入图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的权值矩阵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。第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&lt;= 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的值表示边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的权值，如果为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个顶点到第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个顶点没有边相连。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最小生成树权重之和，每组测试数据输出一行。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399" r="-1399" b="-200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5677" y="3524540"/>
            <a:ext cx="1821656" cy="160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2090" y="3602431"/>
            <a:ext cx="1674186" cy="150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5048" y="34167"/>
            <a:ext cx="295080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</a:t>
            </a: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-Prim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9512" y="555526"/>
                <a:ext cx="8364764" cy="378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给定无向带权图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G=&lt;V, E&gt;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，逐步构造最小生成树：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MST = (U, 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U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⊆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TE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⊆</m:t>
                    </m:r>
                    <m:r>
                      <m:rPr>
                        <m:nor/>
                      </m:rPr>
                      <a: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E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图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中的顶点集合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划分为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两部分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：集合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V-U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，其中</a:t>
                </a:r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是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已加入</a:t>
                </a:r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MST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中的顶点集合，而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V-U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是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MST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之外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的顶点集合。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初始化：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{x}</a:t>
                </a:r>
                <a:r>
                  <a:rPr lang="zh-CN" altLang="es-E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为集合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中的任一结点（起始点），</a:t>
                </a:r>
                <a:r>
                  <a:rPr lang="es-ES" altLang="zh-CN" dirty="0"/>
                  <a:t>TE</a:t>
                </a:r>
                <a:r>
                  <a:rPr lang="zh-CN" altLang="en-US" dirty="0"/>
                  <a:t> </a:t>
                </a:r>
                <a:r>
                  <a:rPr lang="es-ES" altLang="zh-CN" dirty="0"/>
                  <a:t>= {</a:t>
                </a:r>
                <a:r>
                  <a:rPr lang="zh-CN" altLang="en-US" dirty="0"/>
                  <a:t> </a:t>
                </a:r>
                <a:r>
                  <a:rPr lang="es-ES" altLang="zh-CN" dirty="0"/>
                  <a:t>}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34290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循环直到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V</a:t>
                </a:r>
                <a:r>
                  <a:rPr lang="zh-CN" altLang="es-E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贪心选择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𝒊</m:t>
                    </m:r>
                    <m:r>
                      <a:rPr lang="en-US" altLang="zh-CN" b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U</m:t>
                    </m:r>
                    <m:r>
                      <a:rPr lang="en-US" altLang="zh-CN" b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j</m:t>
                    </m:r>
                    <m:r>
                      <a:rPr lang="en-US" altLang="zh-CN" b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V</m:t>
                    </m:r>
                    <m:r>
                      <a:rPr lang="en-US" altLang="zh-CN" b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U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，且边（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i, j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）是连接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和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V-U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的所有边中的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最短边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把顶点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加入集合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i, j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）加入集合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55526"/>
                <a:ext cx="8364764" cy="3782895"/>
              </a:xfrm>
              <a:prstGeom prst="rect">
                <a:avLst/>
              </a:prstGeom>
              <a:blipFill>
                <a:blip r:embed="rId2"/>
                <a:stretch>
                  <a:fillRect l="-606" r="-455" b="-1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7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1011" y="32608"/>
            <a:ext cx="319446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 ─ </a:t>
            </a: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7544" y="555526"/>
                <a:ext cx="792088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p"/>
                </a:pP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设计合适的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数据结构</a:t>
                </a:r>
                <a:r>
                  <a:rPr lang="zh-CN" altLang="en-US" sz="1500" dirty="0"/>
                  <a:t>：</a:t>
                </a:r>
                <a:endParaRPr lang="en-US" altLang="zh-CN" sz="1500" dirty="0"/>
              </a:p>
              <a:p>
                <a:pPr marL="6858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带权邻接矩阵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linkMatrix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记录输入有向图的权值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6858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lowCost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最短跨边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lowCost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[j]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表示满足</a:t>
                </a:r>
                <a14:m>
                  <m:oMath xmlns:m="http://schemas.openxmlformats.org/officeDocument/2006/math"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15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的所有边</a:t>
                </a:r>
                <a14:m>
                  <m:oMath xmlns:m="http://schemas.openxmlformats.org/officeDocument/2006/math">
                    <m:r>
                      <a:rPr lang="zh-CN" altLang="en-US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zh-CN" altLang="en-US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中的最小值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6858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closest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记录上述最短边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5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中的顶点标号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，它们满足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1">
                  <a:lnSpc>
                    <a:spcPct val="120000"/>
                  </a:lnSpc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15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𝑙𝑜𝑤𝐶𝑜𝑠𝑡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]=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𝑐𝑙𝑜𝑠𝑒𝑠𝑡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</m:d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55526"/>
                <a:ext cx="7920880" cy="1754326"/>
              </a:xfrm>
              <a:prstGeom prst="rect">
                <a:avLst/>
              </a:prstGeom>
              <a:blipFill>
                <a:blip r:embed="rId3"/>
                <a:stretch>
                  <a:fillRect l="-160" b="-28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7544" y="2464411"/>
                <a:ext cx="79208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Wingdings" pitchFamily="2" charset="2"/>
                  <a:buChar char="p"/>
                </a:pP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把顶点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={1}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𝑇𝐸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 }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</a:t>
                </a:r>
                <a:r>
                  <a:rPr lang="zh-CN" altLang="zh-CN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closest</a:t>
                </a:r>
                <a:r>
                  <a:rPr lang="zh-CN" altLang="en-US" sz="15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b="1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lowCost</a:t>
                </a:r>
                <a:endParaRPr lang="zh-CN" altLang="en-US" sz="15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464411"/>
                <a:ext cx="7920880" cy="646331"/>
              </a:xfrm>
              <a:prstGeom prst="rect">
                <a:avLst/>
              </a:prstGeom>
              <a:blipFill>
                <a:blip r:embed="rId4"/>
                <a:stretch>
                  <a:fillRect l="-160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7544" y="3265301"/>
                <a:ext cx="79208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p"/>
                </a:pP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贪心选择：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在集合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中寻找使得</a:t>
                </a:r>
                <a:r>
                  <a:rPr lang="en-US" altLang="zh-CN" sz="15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lowCost</a:t>
                </a:r>
                <a:r>
                  <a:rPr lang="zh-CN" altLang="zh-CN" sz="15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的顶点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(t, 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cloest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[t])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:r>
                  <a:rPr lang="en-US" altLang="zh-CN" sz="15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  <a:endPara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265301"/>
                <a:ext cx="7920880" cy="646331"/>
              </a:xfrm>
              <a:prstGeom prst="rect">
                <a:avLst/>
              </a:prstGeom>
              <a:blipFill>
                <a:blip r:embed="rId5"/>
                <a:stretch>
                  <a:fillRect l="-160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67544" y="4066191"/>
                <a:ext cx="7549008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p"/>
                </a:pP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更新过程：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中的所有顶点</a:t>
                </a:r>
                <a14:m>
                  <m:oMath xmlns:m="http://schemas.openxmlformats.org/officeDocument/2006/math">
                    <m:r>
                      <a:rPr lang="zh-CN" altLang="en-US" sz="15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，按下述规则</a:t>
                </a:r>
                <a:r>
                  <a:rPr lang="zh-CN" altLang="zh-CN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更新数组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closest 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lowCost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66191"/>
                <a:ext cx="7549008" cy="323165"/>
              </a:xfrm>
              <a:prstGeom prst="rect">
                <a:avLst/>
              </a:prstGeom>
              <a:blipFill>
                <a:blip r:embed="rId6"/>
                <a:stretch>
                  <a:fillRect l="-16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195736" y="4429169"/>
          <a:ext cx="4026232" cy="60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7" imgW="2870200" imgH="431800" progId="Equation.DSMT4">
                  <p:embed/>
                </p:oleObj>
              </mc:Choice>
              <mc:Fallback>
                <p:oleObj name="Equation" r:id="rId7" imgW="2870200" imgH="4318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429169"/>
                        <a:ext cx="4026232" cy="6019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7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51470"/>
            <a:ext cx="469872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贪心算法正确性证明（数学归纳法）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ChangeArrowheads="1"/>
              </p:cNvSpPr>
              <p:nvPr/>
            </p:nvSpPr>
            <p:spPr bwMode="auto">
              <a:xfrm>
                <a:off x="251520" y="786220"/>
                <a:ext cx="7632848" cy="32944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CN" altLang="en-US" sz="17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证明目标</a:t>
                </a:r>
                <a:endParaRPr lang="en-US" altLang="zh-CN" sz="17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sz="1700" dirty="0"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kern="0" dirty="0" smtClean="0">
                        <a:latin typeface="Cambria Math" panose="02040503050406030204" pitchFamily="18" charset="0"/>
                        <a:ea typeface="+mn-ea"/>
                      </a:rPr>
                      <m:t>∀ </m:t>
                    </m:r>
                    <m:r>
                      <a:rPr lang="en-US" altLang="zh-CN" b="1" i="1" kern="0" dirty="0" smtClean="0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zh-CN" altLang="en-US" b="1" i="1" kern="0" dirty="0" smtClean="0">
                        <a:latin typeface="Cambria Math" panose="02040503050406030204" pitchFamily="18" charset="0"/>
                        <a:ea typeface="+mn-ea"/>
                      </a:rPr>
                      <m:t>    </m:t>
                    </m:r>
                    <m:r>
                      <a:rPr lang="en-US" altLang="zh-CN" b="1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b="1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b="1" kern="0" dirty="0">
                    <a:latin typeface="Times New Roman" charset="0"/>
                    <a:ea typeface="+mn-ea"/>
                  </a:rPr>
                  <a:t>为真</a:t>
                </a:r>
                <a:r>
                  <a:rPr lang="zh-CN" altLang="en-US" b="1" i="1" kern="0" dirty="0">
                    <a:latin typeface="Times New Roman" charset="0"/>
                    <a:ea typeface="+mn-ea"/>
                  </a:rPr>
                  <a:t>    </a:t>
                </a:r>
                <a:r>
                  <a:rPr lang="en-US" altLang="zh-CN" b="1" i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//</a:t>
                </a:r>
                <a:r>
                  <a:rPr lang="zh-CN" altLang="en-US" b="1" i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 </a:t>
                </a:r>
                <a:r>
                  <a:rPr lang="en-US" altLang="zh-CN" b="1" i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n</a:t>
                </a:r>
                <a:r>
                  <a:rPr lang="zh-CN" altLang="en-US" sz="17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的论域为正整数集合</a:t>
                </a:r>
                <a:endParaRPr lang="en-US" altLang="zh-CN" sz="17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p"/>
                  <a:tabLst/>
                </a:pPr>
                <a:r>
                  <a:rPr lang="zh-CN" altLang="en-US" sz="17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证明框架</a:t>
                </a:r>
                <a:endParaRPr lang="en-US" altLang="zh-CN" sz="17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ü"/>
                  <a:tabLst/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基础步骤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： </a:t>
                </a:r>
                <a:r>
                  <a:rPr lang="en-US" altLang="zh-CN" b="1" i="1" kern="0" dirty="0">
                    <a:latin typeface="Times New Roman" charset="0"/>
                    <a:ea typeface="+mn-ea"/>
                  </a:rPr>
                  <a:t>p(1)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为真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归纳步骤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：证明 </a:t>
                </a:r>
                <a14:m>
                  <m:oMath xmlns:m="http://schemas.openxmlformats.org/officeDocument/2006/math">
                    <m:r>
                      <a:rPr lang="zh-CN" altLang="en-US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altLang="zh-CN" b="1" i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k</a:t>
                </a:r>
                <a:r>
                  <a:rPr lang="en-US" altLang="zh-CN" b="1" i="1" kern="0" dirty="0">
                    <a:latin typeface="Times New Roman" charset="0"/>
                    <a:ea typeface="+mn-ea"/>
                  </a:rPr>
                  <a:t> </a:t>
                </a:r>
                <a:r>
                  <a:rPr lang="en-US" altLang="zh-CN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(p(k)</a:t>
                </a:r>
                <a:r>
                  <a:rPr lang="zh-CN" altLang="en-US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  → </a:t>
                </a:r>
                <a:r>
                  <a:rPr lang="en-US" altLang="zh-CN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p(k</a:t>
                </a:r>
                <a:r>
                  <a:rPr lang="zh-CN" altLang="en-US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 </a:t>
                </a:r>
                <a:r>
                  <a:rPr lang="en-US" altLang="zh-CN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+</a:t>
                </a:r>
                <a:r>
                  <a:rPr lang="zh-CN" altLang="en-US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 </a:t>
                </a:r>
                <a:r>
                  <a:rPr lang="en-US" altLang="zh-CN" b="1" kern="0" dirty="0">
                    <a:solidFill>
                      <a:srgbClr val="FF0000"/>
                    </a:solidFill>
                    <a:latin typeface="Times New Roman" charset="0"/>
                    <a:ea typeface="+mn-ea"/>
                  </a:rPr>
                  <a:t>1))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                     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//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对任意正整数</a:t>
                </a:r>
                <a:r>
                  <a:rPr lang="en-US" altLang="zh-CN" b="1" i="1" kern="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+mn-ea"/>
                  </a:rPr>
                  <a:t>k, 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给出 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p(k)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Times New Roman" charset="0"/>
                  </a:rPr>
                  <a:t>├</a:t>
                </a:r>
                <a:r>
                  <a:rPr lang="en-US" altLang="zh-CN" b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 P(k+1</a:t>
                </a:r>
                <a:r>
                  <a:rPr lang="zh-CN" altLang="en-US" b="1" kern="0" dirty="0">
                    <a:solidFill>
                      <a:srgbClr val="002060"/>
                    </a:solidFill>
                    <a:latin typeface="Times New Roman" charset="0"/>
                    <a:ea typeface="+mn-ea"/>
                  </a:rPr>
                  <a:t>）</a:t>
                </a:r>
                <a:r>
                  <a:rPr lang="zh-CN" altLang="en-US" sz="16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的论证步骤</a:t>
                </a:r>
                <a:endParaRPr lang="en-US" altLang="zh-CN" sz="16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endParaRPr lang="en-US" altLang="zh-CN" sz="17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结论：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对任意正整数</a:t>
                </a:r>
                <a:r>
                  <a:rPr lang="en-US" altLang="zh-CN" b="1" i="1" kern="0" dirty="0">
                    <a:latin typeface="Times New Roman" charset="0"/>
                    <a:ea typeface="+mn-ea"/>
                  </a:rPr>
                  <a:t>n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</a:t>
                </a:r>
                <a:r>
                  <a:rPr lang="en-US" altLang="zh-CN" i="1" kern="0" dirty="0">
                    <a:latin typeface="Times New Roman" charset="0"/>
                    <a:ea typeface="+mn-ea"/>
                  </a:rPr>
                  <a:t>p(n)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成立</a:t>
                </a:r>
                <a:endParaRPr lang="zh-CN" altLang="en-US" kern="0" dirty="0">
                  <a:latin typeface="Times New Roman" charset="0"/>
                  <a:ea typeface="+mn-ea"/>
                </a:endParaRPr>
              </a:p>
            </p:txBody>
          </p:sp>
        </mc:Choice>
        <mc:Fallback xmlns="">
          <p:sp>
            <p:nvSpPr>
              <p:cNvPr id="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786220"/>
                <a:ext cx="7632848" cy="3294492"/>
              </a:xfrm>
              <a:prstGeom prst="rect">
                <a:avLst/>
              </a:prstGeom>
              <a:blipFill>
                <a:blip r:embed="rId2"/>
                <a:stretch>
                  <a:fillRect l="-332" b="-2308"/>
                </a:stretch>
              </a:blip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5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77069" y="160645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785415" y="154930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62769" y="252085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762919" y="234940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398939" y="315009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34469" y="2071991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620169" y="2814941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705644" y="1892206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962819" y="1692181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1905794" y="1835056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305719" y="143619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362869" y="19005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483134" y="20636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1956854" y="20005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092422" y="1678909"/>
            <a:ext cx="540894" cy="883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848519" y="2492281"/>
            <a:ext cx="914400" cy="171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071039" y="231589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048669" y="2315895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271189" y="212698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071164" y="1692182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442639" y="161479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806672" y="2764759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921450" y="299288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642842" y="2635156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534319" y="272504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293674" y="249452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202680" y="2397451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591594" y="2529191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825346" y="244861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684689" y="3058844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1928289" y="2884271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827984" y="1779662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F3B44E26-7866-A84A-B541-93A17D3C3C4A}"/>
              </a:ext>
            </a:extLst>
          </p:cNvPr>
          <p:cNvSpPr txBox="1"/>
          <p:nvPr/>
        </p:nvSpPr>
        <p:spPr>
          <a:xfrm>
            <a:off x="607414" y="877996"/>
            <a:ext cx="168507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输入连通图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30C6C7-47EB-4B4C-A1A2-E3763756FE87}"/>
                  </a:ext>
                </a:extLst>
              </p:cNvPr>
              <p:cNvSpPr txBox="1"/>
              <p:nvPr/>
            </p:nvSpPr>
            <p:spPr>
              <a:xfrm>
                <a:off x="1026681" y="3734314"/>
                <a:ext cx="75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430C6C7-47EB-4B4C-A1A2-E3763756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1" y="3734314"/>
                <a:ext cx="758734" cy="276999"/>
              </a:xfrm>
              <a:prstGeom prst="rect">
                <a:avLst/>
              </a:prstGeom>
              <a:blipFill>
                <a:blip r:embed="rId3"/>
                <a:stretch>
                  <a:fillRect l="-491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8ED2FF1-5AB2-9547-ADDB-841BA8ECFED7}"/>
                  </a:ext>
                </a:extLst>
              </p:cNvPr>
              <p:cNvSpPr txBox="1"/>
              <p:nvPr/>
            </p:nvSpPr>
            <p:spPr>
              <a:xfrm>
                <a:off x="1015584" y="4133664"/>
                <a:ext cx="8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8ED2FF1-5AB2-9547-ADDB-841BA8ECF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4" y="4133664"/>
                <a:ext cx="886718" cy="276999"/>
              </a:xfrm>
              <a:prstGeom prst="rect">
                <a:avLst/>
              </a:prstGeom>
              <a:blipFill>
                <a:blip r:embed="rId4"/>
                <a:stretch>
                  <a:fillRect l="-4225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7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94547" y="1305811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785415" y="1244698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62769" y="2216248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762919" y="2044798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398939" y="284548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34469" y="1767383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620169" y="2510333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705644" y="1591561"/>
            <a:ext cx="131778" cy="624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980297" y="1387573"/>
            <a:ext cx="805118" cy="61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1905794" y="1530448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305719" y="113159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362869" y="15959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483134" y="175904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1956854" y="169590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>
            <a:off x="938450" y="1549714"/>
            <a:ext cx="866316" cy="5369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848519" y="2187673"/>
            <a:ext cx="914400" cy="171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071039" y="201128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048669" y="2011287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271189" y="182238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071164" y="1387574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442639" y="131018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806672" y="2460151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921450" y="268828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642842" y="2330548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534319" y="24204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293674" y="218991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202680" y="2092843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591594" y="2224583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825346" y="214401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684689" y="2754236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1928289" y="2579663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755976" y="1612374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" name="Title 1">
            <a:extLst>
              <a:ext uri="{FF2B5EF4-FFF2-40B4-BE49-F238E27FC236}">
                <a16:creationId xmlns:a16="http://schemas.microsoft.com/office/drawing/2014/main" id="{47068EE0-20DC-FD48-BFAA-F270C27CF911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43105EB-EACF-FD4B-B206-2D3DEF92A57C}"/>
                  </a:ext>
                </a:extLst>
              </p:cNvPr>
              <p:cNvSpPr txBox="1"/>
              <p:nvPr/>
            </p:nvSpPr>
            <p:spPr>
              <a:xfrm>
                <a:off x="848519" y="3590895"/>
                <a:ext cx="906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43105EB-EACF-FD4B-B206-2D3DEF92A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9" y="3590895"/>
                <a:ext cx="906851" cy="276999"/>
              </a:xfrm>
              <a:prstGeom prst="rect">
                <a:avLst/>
              </a:prstGeom>
              <a:blipFill>
                <a:blip r:embed="rId3"/>
                <a:stretch>
                  <a:fillRect l="-416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9E4D136-FE73-2C44-8804-6681D0C83BBF}"/>
                  </a:ext>
                </a:extLst>
              </p:cNvPr>
              <p:cNvSpPr txBox="1"/>
              <p:nvPr/>
            </p:nvSpPr>
            <p:spPr>
              <a:xfrm>
                <a:off x="837422" y="3990245"/>
                <a:ext cx="8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9E4D136-FE73-2C44-8804-6681D0C8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22" y="3990245"/>
                <a:ext cx="886718" cy="276999"/>
              </a:xfrm>
              <a:prstGeom prst="rect">
                <a:avLst/>
              </a:prstGeom>
              <a:blipFill>
                <a:blip r:embed="rId4"/>
                <a:stretch>
                  <a:fillRect l="-4225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9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978086" y="1604174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235261" y="1404149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2178236" y="1547024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578161" y="114816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635311" y="16125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755576" y="17756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229296" y="171247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364864" y="1390877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1120961" y="2204249"/>
            <a:ext cx="914400" cy="171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343481" y="202786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321111" y="2027863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543631" y="18389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343606" y="1404150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715081" y="132675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1079114" y="2476727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1193892" y="27048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915284" y="2347124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806761" y="24370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566116" y="220649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475122" y="2109419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864036" y="2241159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3097788" y="216058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957131" y="2770812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200731" y="2596239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611960" y="1347614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949511" y="131842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057857" y="1261274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35211" y="2232824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035361" y="206137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671381" y="2862064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006911" y="1783959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892611" y="2526909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940511D-0BD8-EA4F-A164-16DD3F248052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F43F7DD-9F02-3946-A425-78C51CD12758}"/>
                  </a:ext>
                </a:extLst>
              </p:cNvPr>
              <p:cNvSpPr txBox="1"/>
              <p:nvPr/>
            </p:nvSpPr>
            <p:spPr>
              <a:xfrm>
                <a:off x="1026681" y="3734314"/>
                <a:ext cx="15836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F43F7DD-9F02-3946-A425-78C51CD12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1" y="3734314"/>
                <a:ext cx="1583639" cy="276999"/>
              </a:xfrm>
              <a:prstGeom prst="rect">
                <a:avLst/>
              </a:prstGeom>
              <a:blipFill>
                <a:blip r:embed="rId3"/>
                <a:stretch>
                  <a:fillRect l="-4762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81A672E-FC74-F04D-9DCE-48C8665C6F4E}"/>
                  </a:ext>
                </a:extLst>
              </p:cNvPr>
              <p:cNvSpPr txBox="1"/>
              <p:nvPr/>
            </p:nvSpPr>
            <p:spPr>
              <a:xfrm>
                <a:off x="1015584" y="4133664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81A672E-FC74-F04D-9DCE-48C8665C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4" y="4133664"/>
                <a:ext cx="1480021" cy="276999"/>
              </a:xfrm>
              <a:prstGeom prst="rect">
                <a:avLst/>
              </a:prstGeom>
              <a:blipFill>
                <a:blip r:embed="rId4"/>
                <a:stretch>
                  <a:fillRect l="-2542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68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834070" y="1676182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091245" y="1476157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2034220" y="1619032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434145" y="122017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491295" y="16845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611560" y="18476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085280" y="178448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220848" y="1462885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976945" y="2276257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199465" y="209987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177095" y="2099871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399615" y="19109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199590" y="1476158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571065" y="139876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935098" y="2548735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1049876" y="27768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771268" y="2419132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662745" y="25090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422100" y="227850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331106" y="2181427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720020" y="2313167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953772" y="223259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813115" y="2842820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056715" y="2668247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683968" y="1347614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05495" y="139043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13841" y="1333282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1195" y="230483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891345" y="213338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527365" y="2934072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862895" y="1855967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748595" y="2598917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E41E1C0-5496-CC44-BAD6-BDB75C38C7CC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C780B42-0D5A-9946-AFED-2293FA7AB8A9}"/>
                  </a:ext>
                </a:extLst>
              </p:cNvPr>
              <p:cNvSpPr txBox="1"/>
              <p:nvPr/>
            </p:nvSpPr>
            <p:spPr>
              <a:xfrm>
                <a:off x="1026681" y="3734314"/>
                <a:ext cx="15836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C780B42-0D5A-9946-AFED-2293FA7AB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81" y="3734314"/>
                <a:ext cx="1583639" cy="276999"/>
              </a:xfrm>
              <a:prstGeom prst="rect">
                <a:avLst/>
              </a:prstGeom>
              <a:blipFill>
                <a:blip r:embed="rId3"/>
                <a:stretch>
                  <a:fillRect l="-4762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72F5AEE-A7CF-0E40-B950-CD770F187E4B}"/>
                  </a:ext>
                </a:extLst>
              </p:cNvPr>
              <p:cNvSpPr txBox="1"/>
              <p:nvPr/>
            </p:nvSpPr>
            <p:spPr>
              <a:xfrm>
                <a:off x="1015584" y="4133664"/>
                <a:ext cx="2160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72F5AEE-A7CF-0E40-B950-CD770F187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4" y="4133664"/>
                <a:ext cx="2160528" cy="276999"/>
              </a:xfrm>
              <a:prstGeom prst="rect">
                <a:avLst/>
              </a:prstGeom>
              <a:blipFill>
                <a:blip r:embed="rId4"/>
                <a:stretch>
                  <a:fillRect l="-1754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5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849660" y="1748190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106835" y="1548165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2049810" y="169104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449735" y="129218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506885" y="17565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627150" y="19196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100870" y="18564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236438" y="1534893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992535" y="2348265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215055" y="217187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192685" y="2171879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415205" y="19829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215180" y="1548166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586655" y="147077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950688" y="2620743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1065466" y="28488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786858" y="249114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678335" y="25810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437690" y="235051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346696" y="225343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735610" y="238517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969362" y="230460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828705" y="291482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072305" y="274025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572000" y="1419622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21085" y="146244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29431" y="1405290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06785" y="237684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906935" y="220539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542955" y="3006080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878485" y="1927975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764185" y="2670925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B66E053-C0D7-3449-8551-D0BC825FCB42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611B8FD-ED25-DC42-B1FE-9A746C9BC912}"/>
                  </a:ext>
                </a:extLst>
              </p:cNvPr>
              <p:cNvSpPr txBox="1"/>
              <p:nvPr/>
            </p:nvSpPr>
            <p:spPr>
              <a:xfrm>
                <a:off x="982697" y="3734314"/>
                <a:ext cx="15836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611B8FD-ED25-DC42-B1FE-9A746C9B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97" y="3734314"/>
                <a:ext cx="1583639" cy="276999"/>
              </a:xfrm>
              <a:prstGeom prst="rect">
                <a:avLst/>
              </a:prstGeom>
              <a:blipFill>
                <a:blip r:embed="rId3"/>
                <a:stretch>
                  <a:fillRect l="-396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613F742-BBCC-1B45-B061-87352D17D812}"/>
                  </a:ext>
                </a:extLst>
              </p:cNvPr>
              <p:cNvSpPr txBox="1"/>
              <p:nvPr/>
            </p:nvSpPr>
            <p:spPr>
              <a:xfrm>
                <a:off x="971600" y="4133664"/>
                <a:ext cx="28455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613F742-BBCC-1B45-B061-87352D17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133664"/>
                <a:ext cx="2845587" cy="276999"/>
              </a:xfrm>
              <a:prstGeom prst="rect">
                <a:avLst/>
              </a:prstGeom>
              <a:blipFill>
                <a:blip r:embed="rId4"/>
                <a:stretch>
                  <a:fillRect l="-1333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7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834070" y="1748190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091245" y="1548165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2034220" y="169104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434145" y="129218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491295" y="17565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611560" y="19196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085280" y="18564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220848" y="1534893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976945" y="2348265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199465" y="217187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177095" y="2171879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399615" y="19829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199590" y="1548166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571065" y="147077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935098" y="2620743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1049876" y="28488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771268" y="249114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662745" y="25810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422100" y="235051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331106" y="225343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720020" y="238517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953772" y="230460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813115" y="291482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056715" y="274025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683968" y="1612374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05495" y="146244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13841" y="140529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91195" y="237684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891345" y="2205390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527365" y="3006080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862895" y="1927975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748595" y="2670925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D6A66CA-2015-1F4F-9461-E339EB44BE15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B97D335-AE28-7748-8C31-9DEF8FE80D79}"/>
                  </a:ext>
                </a:extLst>
              </p:cNvPr>
              <p:cNvSpPr txBox="1"/>
              <p:nvPr/>
            </p:nvSpPr>
            <p:spPr>
              <a:xfrm>
                <a:off x="838681" y="3734314"/>
                <a:ext cx="18899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B97D335-AE28-7748-8C31-9DEF8FE8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" y="3734314"/>
                <a:ext cx="1889913" cy="276999"/>
              </a:xfrm>
              <a:prstGeom prst="rect">
                <a:avLst/>
              </a:prstGeom>
              <a:blipFill>
                <a:blip r:embed="rId3"/>
                <a:stretch>
                  <a:fillRect l="-3333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64F8030-6391-774E-B6AC-4A2777B31247}"/>
                  </a:ext>
                </a:extLst>
              </p:cNvPr>
              <p:cNvSpPr txBox="1"/>
              <p:nvPr/>
            </p:nvSpPr>
            <p:spPr>
              <a:xfrm>
                <a:off x="827584" y="4133664"/>
                <a:ext cx="3520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64F8030-6391-774E-B6AC-4A2777B3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33664"/>
                <a:ext cx="3520516" cy="276999"/>
              </a:xfrm>
              <a:prstGeom prst="rect">
                <a:avLst/>
              </a:prstGeom>
              <a:blipFill>
                <a:blip r:embed="rId4"/>
                <a:stretch>
                  <a:fillRect l="-719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777652" y="1604174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034827" y="1404149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1977802" y="1547024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377727" y="114816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434877" y="16125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555142" y="17756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028862" y="171247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164430" y="1390877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920527" y="2204249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143047" y="202786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120677" y="2027863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343197" y="18389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143172" y="1404150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514647" y="132675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878680" y="2476727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993458" y="27048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714850" y="2347124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606327" y="24370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365682" y="220649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274688" y="2109419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663602" y="2241159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897354" y="216058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756697" y="2770812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2000297" y="2596239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572000" y="1347614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749077" y="131842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857423" y="126127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34777" y="223282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834927" y="206137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470947" y="2862064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806477" y="1783959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692177" y="2526909"/>
            <a:ext cx="285750" cy="285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BB06AF2-325C-DB41-8FB3-EE2F0DFE0EC9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F67019B-7D5B-7543-BEFF-CF5686C28826}"/>
                  </a:ext>
                </a:extLst>
              </p:cNvPr>
              <p:cNvSpPr txBox="1"/>
              <p:nvPr/>
            </p:nvSpPr>
            <p:spPr>
              <a:xfrm>
                <a:off x="838681" y="3734314"/>
                <a:ext cx="22535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F67019B-7D5B-7543-BEFF-CF5686C2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" y="3734314"/>
                <a:ext cx="2253546" cy="276999"/>
              </a:xfrm>
              <a:prstGeom prst="rect">
                <a:avLst/>
              </a:prstGeom>
              <a:blipFill>
                <a:blip r:embed="rId3"/>
                <a:stretch>
                  <a:fillRect l="-2809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5029BD7-DA88-DC4E-999E-61BC8989C283}"/>
                  </a:ext>
                </a:extLst>
              </p:cNvPr>
              <p:cNvSpPr txBox="1"/>
              <p:nvPr/>
            </p:nvSpPr>
            <p:spPr>
              <a:xfrm>
                <a:off x="827584" y="4133664"/>
                <a:ext cx="4183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5029BD7-DA88-DC4E-999E-61BC8989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33664"/>
                <a:ext cx="4183325" cy="276999"/>
              </a:xfrm>
              <a:prstGeom prst="rect">
                <a:avLst/>
              </a:prstGeom>
              <a:blipFill>
                <a:blip r:embed="rId4"/>
                <a:stretch>
                  <a:fillRect l="-604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AutoShape 24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762062" y="1676182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5" name="AutoShape 26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1019237" y="1476157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16" name="AutoShape 32"/>
          <p:cNvCxnSpPr>
            <a:cxnSpLocks noChangeShapeType="1"/>
            <a:stCxn id="10" idx="0"/>
            <a:endCxn id="8" idx="4"/>
          </p:cNvCxnSpPr>
          <p:nvPr/>
        </p:nvCxnSpPr>
        <p:spPr bwMode="auto">
          <a:xfrm flipV="1">
            <a:off x="1962212" y="1619032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1362137" y="122017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419287" y="16845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27" name="Text Box 66"/>
          <p:cNvSpPr txBox="1">
            <a:spLocks noChangeArrowheads="1"/>
          </p:cNvSpPr>
          <p:nvPr/>
        </p:nvSpPr>
        <p:spPr bwMode="auto">
          <a:xfrm>
            <a:off x="539552" y="18476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2013272" y="178448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148840" y="1462885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904937" y="2276257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127457" y="209987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105087" y="2099871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327607" y="19109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127582" y="1476158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499057" y="139876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863090" y="2548735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977868" y="27768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39" name="AutoShape 32"/>
          <p:cNvCxnSpPr>
            <a:cxnSpLocks noChangeShapeType="1"/>
            <a:stCxn id="10" idx="4"/>
            <a:endCxn id="11" idx="7"/>
          </p:cNvCxnSpPr>
          <p:nvPr/>
        </p:nvCxnSpPr>
        <p:spPr bwMode="auto">
          <a:xfrm flipH="1">
            <a:off x="1699260" y="2419132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590737" y="25090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2350092" y="227850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42" name="AutoShape 26"/>
          <p:cNvCxnSpPr>
            <a:cxnSpLocks noChangeShapeType="1"/>
            <a:stCxn id="10" idx="5"/>
            <a:endCxn id="13" idx="1"/>
          </p:cNvCxnSpPr>
          <p:nvPr/>
        </p:nvCxnSpPr>
        <p:spPr bwMode="auto">
          <a:xfrm rot="16200000" flipH="1">
            <a:off x="2259098" y="2181427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648012" y="2313167"/>
            <a:ext cx="457200" cy="11430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881764" y="223259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45" name="AutoShape 26"/>
          <p:cNvCxnSpPr>
            <a:cxnSpLocks noChangeShapeType="1"/>
            <a:stCxn id="11" idx="6"/>
            <a:endCxn id="13" idx="3"/>
          </p:cNvCxnSpPr>
          <p:nvPr/>
        </p:nvCxnSpPr>
        <p:spPr bwMode="auto">
          <a:xfrm flipV="1">
            <a:off x="1741107" y="2842820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1984707" y="2668247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graphicFrame>
        <p:nvGraphicFramePr>
          <p:cNvPr id="48" name="Group 120"/>
          <p:cNvGraphicFramePr>
            <a:graphicFrameLocks noGrp="1"/>
          </p:cNvGraphicFramePr>
          <p:nvPr>
            <p:extLst/>
          </p:nvPr>
        </p:nvGraphicFramePr>
        <p:xfrm>
          <a:off x="4572000" y="1563638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733487" y="139043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841833" y="133328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19187" y="230483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819337" y="213338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455357" y="2934072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90887" y="1855967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676587" y="2598917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C2D00F0-78E8-6948-A9E5-9B261C672E18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80026E9-FA0A-6C43-99D0-D920DD180031}"/>
                  </a:ext>
                </a:extLst>
              </p:cNvPr>
              <p:cNvSpPr txBox="1"/>
              <p:nvPr/>
            </p:nvSpPr>
            <p:spPr>
              <a:xfrm>
                <a:off x="661845" y="3734314"/>
                <a:ext cx="24371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80026E9-FA0A-6C43-99D0-D920DD18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5" y="3734314"/>
                <a:ext cx="2437175" cy="276999"/>
              </a:xfrm>
              <a:prstGeom prst="rect">
                <a:avLst/>
              </a:prstGeom>
              <a:blipFill>
                <a:blip r:embed="rId3"/>
                <a:stretch>
                  <a:fillRect l="-2591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277D81E-08D3-E648-9214-58E7617CAFD4}"/>
                  </a:ext>
                </a:extLst>
              </p:cNvPr>
              <p:cNvSpPr txBox="1"/>
              <p:nvPr/>
            </p:nvSpPr>
            <p:spPr>
              <a:xfrm>
                <a:off x="650749" y="4133664"/>
                <a:ext cx="4857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277D81E-08D3-E648-9214-58E7617C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49" y="4133664"/>
                <a:ext cx="4857355" cy="276999"/>
              </a:xfrm>
              <a:prstGeom prst="rect">
                <a:avLst/>
              </a:prstGeom>
              <a:blipFill>
                <a:blip r:embed="rId4"/>
                <a:stretch>
                  <a:fillRect l="-260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1347279" y="12358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0" name="AutoShape 26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076832" y="1014261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31" name="AutoShape 26"/>
          <p:cNvCxnSpPr>
            <a:cxnSpLocks noChangeShapeType="1"/>
            <a:stCxn id="9" idx="6"/>
            <a:endCxn id="10" idx="2"/>
          </p:cNvCxnSpPr>
          <p:nvPr/>
        </p:nvCxnSpPr>
        <p:spPr bwMode="auto">
          <a:xfrm flipV="1">
            <a:off x="832929" y="1827633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2" name="Text Box 63"/>
          <p:cNvSpPr txBox="1">
            <a:spLocks noChangeArrowheads="1"/>
          </p:cNvSpPr>
          <p:nvPr/>
        </p:nvSpPr>
        <p:spPr bwMode="auto">
          <a:xfrm>
            <a:off x="1055449" y="165124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3" name="AutoShape 26"/>
          <p:cNvCxnSpPr>
            <a:cxnSpLocks noChangeShapeType="1"/>
            <a:stCxn id="10" idx="6"/>
            <a:endCxn id="12" idx="3"/>
          </p:cNvCxnSpPr>
          <p:nvPr/>
        </p:nvCxnSpPr>
        <p:spPr bwMode="auto">
          <a:xfrm flipV="1">
            <a:off x="2033079" y="1651247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2255599" y="14623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5" name="AutoShape 32"/>
          <p:cNvCxnSpPr>
            <a:cxnSpLocks noChangeShapeType="1"/>
            <a:stCxn id="12" idx="1"/>
            <a:endCxn id="8" idx="6"/>
          </p:cNvCxnSpPr>
          <p:nvPr/>
        </p:nvCxnSpPr>
        <p:spPr bwMode="auto">
          <a:xfrm flipH="1" flipV="1">
            <a:off x="2055574" y="1027534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6" name="Text Box 63"/>
          <p:cNvSpPr txBox="1">
            <a:spLocks noChangeArrowheads="1"/>
          </p:cNvSpPr>
          <p:nvPr/>
        </p:nvSpPr>
        <p:spPr bwMode="auto">
          <a:xfrm>
            <a:off x="2427049" y="95014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37" name="AutoShape 26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791082" y="2100111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38" name="Text Box 66"/>
          <p:cNvSpPr txBox="1">
            <a:spLocks noChangeArrowheads="1"/>
          </p:cNvSpPr>
          <p:nvPr/>
        </p:nvSpPr>
        <p:spPr bwMode="auto">
          <a:xfrm>
            <a:off x="905860" y="23282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43" name="AutoShape 26"/>
          <p:cNvCxnSpPr>
            <a:cxnSpLocks noChangeShapeType="1"/>
            <a:stCxn id="13" idx="0"/>
            <a:endCxn id="12" idx="4"/>
          </p:cNvCxnSpPr>
          <p:nvPr/>
        </p:nvCxnSpPr>
        <p:spPr bwMode="auto">
          <a:xfrm rot="5400000" flipH="1" flipV="1">
            <a:off x="2576004" y="1864543"/>
            <a:ext cx="457200" cy="11430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809756" y="178397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61479" y="941808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769825" y="884658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B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7179" y="1856208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747329" y="1684758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383349" y="2485448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18879" y="1407343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E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604579" y="2150293"/>
            <a:ext cx="285750" cy="28575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537" y="3219822"/>
            <a:ext cx="3156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最小生成树边集合</a:t>
            </a:r>
            <a:r>
              <a:rPr lang="en-US" sz="1500" b="1" dirty="0"/>
              <a:t>TE:</a:t>
            </a:r>
          </a:p>
          <a:p>
            <a:r>
              <a:rPr lang="en-US" sz="1500" dirty="0"/>
              <a:t>(A, D)		(C, F)</a:t>
            </a:r>
          </a:p>
          <a:p>
            <a:r>
              <a:rPr lang="en-US" sz="1500" dirty="0"/>
              <a:t>(B, E)		(D, E)</a:t>
            </a:r>
          </a:p>
          <a:p>
            <a:r>
              <a:rPr lang="en-US" sz="1500" dirty="0"/>
              <a:t>(C, D)		(E, G)</a:t>
            </a:r>
          </a:p>
          <a:p>
            <a:endParaRPr lang="en-US" sz="1500" dirty="0"/>
          </a:p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总权重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500" b="1" dirty="0"/>
              <a:t>W(TE) = </a:t>
            </a:r>
            <a:r>
              <a:rPr lang="en-US" sz="1500" b="1" dirty="0"/>
              <a:t>9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B9F849C-8DBC-6946-B276-6A7579C0A6D3}"/>
              </a:ext>
            </a:extLst>
          </p:cNvPr>
          <p:cNvSpPr txBox="1">
            <a:spLocks/>
          </p:cNvSpPr>
          <p:nvPr/>
        </p:nvSpPr>
        <p:spPr>
          <a:xfrm>
            <a:off x="54471" y="67327"/>
            <a:ext cx="4949577" cy="365125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Prim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9" name="Group 120">
            <a:extLst>
              <a:ext uri="{FF2B5EF4-FFF2-40B4-BE49-F238E27FC236}">
                <a16:creationId xmlns:a16="http://schemas.microsoft.com/office/drawing/2014/main" id="{DDDB768A-3580-9042-8975-B7ED9ED45C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55976" y="1635646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vertex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visited?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lowCost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closest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9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709682" y="51470"/>
          <a:ext cx="5670630" cy="4968552"/>
        </p:xfrm>
        <a:graphic>
          <a:graphicData uri="http://schemas.openxmlformats.org/drawingml/2006/table">
            <a:tbl>
              <a:tblPr/>
              <a:tblGrid>
                <a:gridCol w="567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685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1000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#define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INF  0x03F3F3F3F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预定义的充分大的值</a:t>
                      </a:r>
                      <a:endParaRPr lang="zh-CN" sz="11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prim(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[][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],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b="1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 visited[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]= {0</a:t>
                      </a:r>
                      <a:r>
                        <a:rPr lang="en-US" sz="1100" b="1" kern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r>
                        <a:rPr lang="en-US" sz="1100" kern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r>
                        <a:rPr lang="en-US" sz="1100" b="1" kern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//</a:t>
                      </a:r>
                      <a:r>
                        <a:rPr lang="zh-CN" sz="1100" ker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结点是否加入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MST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的标记表，</a:t>
                      </a:r>
                      <a:r>
                        <a:rPr lang="en-US" alt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0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是未加入，</a:t>
                      </a:r>
                      <a:r>
                        <a:rPr lang="en-US" alt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1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为已加入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MaxV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],closest[</a:t>
                      </a:r>
                      <a:r>
                        <a:rPr lang="en-US" sz="11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MaxV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];</a:t>
                      </a:r>
                      <a:endParaRPr lang="zh-CN" sz="1100" kern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i,k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 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min,costMST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= 0;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visited[0]=1; 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顶点加入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MST</a:t>
                      </a:r>
                      <a:endParaRPr lang="zh-CN" sz="1100" kern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closest[0]=-1;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 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树根的标记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=1;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++) {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 </a:t>
                      </a:r>
                      <a:r>
                        <a:rPr lang="zh-CN" alt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初始化</a:t>
                      </a:r>
                      <a:endParaRPr lang="zh-CN" sz="1100" kern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]=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[0][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closest[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 = 0;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b="1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=0; 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&lt;numV-1; </a:t>
                      </a:r>
                      <a:r>
                        <a:rPr lang="en-US" sz="1100" b="1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100" b="1" kern="0" dirty="0">
                          <a:latin typeface="Times New Roman"/>
                          <a:ea typeface="宋体"/>
                          <a:cs typeface="Times New Roman"/>
                        </a:rPr>
                        <a:t>++) {</a:t>
                      </a:r>
                      <a:endParaRPr lang="zh-CN" sz="1100" b="1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min=INF;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 err="1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= 0;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(k=1; k&lt;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 k++) {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贪心选择最短的边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(!visited[k]&amp;&amp;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[k]&lt;min)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min=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[k];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=k;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costMST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+= min;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更新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MST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树权重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visited[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 = 1;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(k=1; k&lt;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numV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 k++) </a:t>
                      </a:r>
                      <a:r>
                        <a:rPr lang="en-US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//</a:t>
                      </a:r>
                      <a:r>
                        <a:rPr lang="zh-CN" sz="11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更新信息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if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(!visited[k]&amp;&amp;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][k]&lt;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[k]) {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lowCost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[k]=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linkMatrix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][k];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    closest[k]=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selectV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        }   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1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100" kern="0" dirty="0" err="1">
                          <a:latin typeface="Times New Roman"/>
                          <a:ea typeface="宋体"/>
                          <a:cs typeface="Times New Roman"/>
                        </a:rPr>
                        <a:t>costMST</a:t>
                      </a:r>
                      <a:r>
                        <a:rPr lang="en-US" sz="1100" kern="0" dirty="0">
                          <a:latin typeface="Times New Roman"/>
                          <a:ea typeface="宋体"/>
                          <a:cs typeface="Times New Roman"/>
                        </a:rPr>
                        <a:t>; }</a:t>
                      </a:r>
                      <a:endParaRPr lang="zh-CN" sz="11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25121" marR="2512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058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25706" y="2571750"/>
            <a:ext cx="3240360" cy="864096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712" y="3723878"/>
            <a:ext cx="3186354" cy="864096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651359-60C9-454D-A48B-8FCEB2E5EEAE}"/>
                  </a:ext>
                </a:extLst>
              </p:cNvPr>
              <p:cNvSpPr txBox="1"/>
              <p:nvPr/>
            </p:nvSpPr>
            <p:spPr>
              <a:xfrm>
                <a:off x="7609275" y="2535746"/>
                <a:ext cx="1096839" cy="36933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651359-60C9-454D-A48B-8FCEB2E5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75" y="2535746"/>
                <a:ext cx="1096839" cy="369332"/>
              </a:xfrm>
              <a:prstGeom prst="rect">
                <a:avLst/>
              </a:prstGeom>
              <a:blipFill>
                <a:blip r:embed="rId2"/>
                <a:stretch>
                  <a:fillRect l="-3333" r="-6667" b="-28125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F98D058-B719-0743-88AC-89B473A1A02A}"/>
              </a:ext>
            </a:extLst>
          </p:cNvPr>
          <p:cNvSpPr/>
          <p:nvPr/>
        </p:nvSpPr>
        <p:spPr>
          <a:xfrm>
            <a:off x="1835696" y="1419622"/>
            <a:ext cx="3330370" cy="648072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51470"/>
            <a:ext cx="281519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数学归纳法（实例）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CCF06-BFCB-3947-8416-143B0BFFB8F8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555526"/>
            <a:ext cx="4320480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猜测前</a:t>
            </a:r>
            <a:r>
              <a:rPr lang="en-US" altLang="zh-CN" sz="1800" b="1" kern="0" dirty="0">
                <a:latin typeface="Times New Roman" charset="0"/>
              </a:rPr>
              <a:t>n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个奇数的求和公式，并证明之。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b="1" kern="0" dirty="0">
                <a:latin typeface="Times New Roman" charset="0"/>
              </a:rPr>
              <a:t>1=1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b="1" kern="0" dirty="0">
                <a:latin typeface="Times New Roman" charset="0"/>
              </a:rPr>
              <a:t>1+3=4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b="1" kern="0" dirty="0">
                <a:latin typeface="Times New Roman" charset="0"/>
              </a:rPr>
              <a:t>1+3+5=9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b="1" kern="0" dirty="0">
                <a:latin typeface="Times New Roman" charset="0"/>
              </a:rPr>
              <a:t>…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b="1" kern="0" dirty="0">
                <a:solidFill>
                  <a:srgbClr val="F77A2D"/>
                </a:solidFill>
                <a:latin typeface="Times New Roman" charset="0"/>
              </a:rPr>
              <a:t>1+3+…+(2n-1)</a:t>
            </a:r>
            <a:r>
              <a:rPr lang="zh-CN" altLang="en-US" sz="1800" b="1" kern="0" dirty="0">
                <a:solidFill>
                  <a:srgbClr val="F77A2D"/>
                </a:solidFill>
                <a:latin typeface="Times New Roman" charset="0"/>
              </a:rPr>
              <a:t> </a:t>
            </a:r>
            <a:r>
              <a:rPr lang="en-US" altLang="zh-CN" sz="1800" b="1" kern="0" dirty="0">
                <a:solidFill>
                  <a:srgbClr val="F77A2D"/>
                </a:solidFill>
                <a:latin typeface="Times New Roman" charset="0"/>
              </a:rPr>
              <a:t>=</a:t>
            </a:r>
            <a:r>
              <a:rPr lang="zh-CN" altLang="en-US" sz="1800" b="1" kern="0" dirty="0">
                <a:solidFill>
                  <a:srgbClr val="F77A2D"/>
                </a:solidFill>
                <a:latin typeface="Times New Roman" charset="0"/>
              </a:rPr>
              <a:t> </a:t>
            </a:r>
            <a:r>
              <a:rPr lang="en-US" altLang="zh-CN" sz="1800" b="1" kern="0" dirty="0">
                <a:solidFill>
                  <a:srgbClr val="F77A2D"/>
                </a:solidFill>
                <a:latin typeface="Times New Roman" charset="0"/>
              </a:rPr>
              <a:t>n</a:t>
            </a:r>
            <a:r>
              <a:rPr lang="en-US" altLang="zh-CN" sz="1800" b="1" kern="0" baseline="30000" dirty="0">
                <a:solidFill>
                  <a:srgbClr val="F77A2D"/>
                </a:solidFill>
                <a:latin typeface="Times New Roman" charset="0"/>
              </a:rPr>
              <a:t>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（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为正整数）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F1E0FD-B2DE-6C4D-8D7C-1C5FCF03BFAA}"/>
              </a:ext>
            </a:extLst>
          </p:cNvPr>
          <p:cNvSpPr/>
          <p:nvPr/>
        </p:nvSpPr>
        <p:spPr>
          <a:xfrm>
            <a:off x="251520" y="2859782"/>
            <a:ext cx="4392488" cy="2132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Times New Roman" charset="0"/>
              </a:rPr>
              <a:t>证明：</a:t>
            </a:r>
            <a:endParaRPr lang="en-US" altLang="zh-CN" sz="1600" b="1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基础步骤</a:t>
            </a:r>
            <a:r>
              <a:rPr lang="zh-CN" altLang="en-US" sz="1600" b="1" dirty="0">
                <a:latin typeface="Times New Roman" charset="0"/>
              </a:rPr>
              <a:t>：</a:t>
            </a:r>
            <a:endParaRPr lang="en-US" altLang="zh-CN" sz="1600" b="1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kern="0" dirty="0">
                <a:latin typeface="Times New Roman" charset="0"/>
              </a:rPr>
              <a:t>        </a:t>
            </a:r>
            <a:r>
              <a:rPr lang="en-US" altLang="zh-CN" sz="1600" b="1" kern="0" dirty="0">
                <a:latin typeface="Times New Roman" charset="0"/>
              </a:rPr>
              <a:t>P(1)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为真</a:t>
            </a:r>
            <a:r>
              <a:rPr lang="zh-CN" altLang="en-US" sz="1600" dirty="0">
                <a:latin typeface="Times New Roman" charset="0"/>
              </a:rPr>
              <a:t>，</a:t>
            </a:r>
            <a:r>
              <a:rPr lang="en-US" altLang="zh-CN" sz="1600" dirty="0">
                <a:latin typeface="Times New Roman" charset="0"/>
              </a:rPr>
              <a:t> 1=1</a:t>
            </a:r>
            <a:r>
              <a:rPr lang="en-US" altLang="zh-CN" sz="1600" baseline="30000" dirty="0">
                <a:latin typeface="Times New Roman" charset="0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归纳步骤</a:t>
            </a:r>
            <a:r>
              <a:rPr lang="zh-CN" altLang="en-US" sz="1600" b="1" dirty="0">
                <a:latin typeface="Times New Roman" charset="0"/>
              </a:rPr>
              <a:t>：</a:t>
            </a:r>
            <a:endParaRPr lang="en-US" altLang="zh-CN" sz="1600" b="1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latin typeface="Times New Roman" charset="0"/>
                <a:ea typeface="微软雅黑" panose="020B0503020204020204" pitchFamily="34" charset="-122"/>
                <a:cs typeface="Times New Roman" pitchFamily="18" charset="0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对任意正整数</a:t>
            </a:r>
            <a:r>
              <a:rPr lang="en-US" altLang="zh-CN" sz="1600" b="1" i="1" dirty="0">
                <a:latin typeface="Times New Roman" charset="0"/>
              </a:rPr>
              <a:t>k</a:t>
            </a:r>
            <a:r>
              <a:rPr lang="en-US" altLang="zh-CN" sz="1600" b="1" dirty="0">
                <a:latin typeface="Times New Roman" charset="0"/>
              </a:rPr>
              <a:t>, </a:t>
            </a:r>
            <a:r>
              <a:rPr lang="en-US" altLang="zh-CN" sz="1600" b="1" i="1" dirty="0">
                <a:latin typeface="Times New Roman" charset="0"/>
              </a:rPr>
              <a:t>P</a:t>
            </a:r>
            <a:r>
              <a:rPr lang="en-US" altLang="zh-CN" sz="1600" b="1" dirty="0">
                <a:latin typeface="Times New Roman" charset="0"/>
              </a:rPr>
              <a:t>(</a:t>
            </a:r>
            <a:r>
              <a:rPr lang="en-US" altLang="zh-CN" sz="1600" b="1" i="1" dirty="0">
                <a:latin typeface="Times New Roman" charset="0"/>
              </a:rPr>
              <a:t>k</a:t>
            </a:r>
            <a:r>
              <a:rPr lang="en-US" altLang="zh-CN" sz="1600" b="1" dirty="0">
                <a:latin typeface="Times New Roman" charset="0"/>
              </a:rPr>
              <a:t>)</a:t>
            </a:r>
            <a:r>
              <a:rPr lang="en-US" altLang="zh-CN" sz="1600" b="1" dirty="0">
                <a:latin typeface="Times New Roman" charset="0"/>
                <a:sym typeface="Symbol" charset="2"/>
              </a:rPr>
              <a:t> </a:t>
            </a:r>
            <a:r>
              <a:rPr lang="zh-CN" altLang="en-US" sz="1600" b="1" dirty="0">
                <a:latin typeface="Times New Roman" charset="0"/>
                <a:sym typeface="Symbol" charset="2"/>
              </a:rPr>
              <a:t> </a:t>
            </a:r>
            <a:r>
              <a:rPr lang="en-US" altLang="zh-CN" sz="1600" b="1" dirty="0">
                <a:latin typeface="Times New Roman" charset="0"/>
                <a:sym typeface="Symbol" charset="2"/>
              </a:rPr>
              <a:t></a:t>
            </a:r>
            <a:r>
              <a:rPr lang="zh-CN" altLang="en-US" sz="1600" b="1" dirty="0">
                <a:latin typeface="Times New Roman" charset="0"/>
                <a:sym typeface="Symbol" charset="2"/>
              </a:rPr>
              <a:t> </a:t>
            </a:r>
            <a:r>
              <a:rPr lang="en-US" altLang="zh-CN" sz="1600" b="1" i="1" dirty="0">
                <a:latin typeface="Times New Roman" charset="0"/>
              </a:rPr>
              <a:t>P</a:t>
            </a:r>
            <a:r>
              <a:rPr lang="en-US" altLang="zh-CN" sz="1600" b="1" dirty="0">
                <a:latin typeface="Times New Roman" charset="0"/>
              </a:rPr>
              <a:t>(</a:t>
            </a:r>
            <a:r>
              <a:rPr lang="en-US" altLang="zh-CN" sz="1600" b="1" i="1" dirty="0">
                <a:latin typeface="Times New Roman" charset="0"/>
              </a:rPr>
              <a:t>k</a:t>
            </a:r>
            <a:r>
              <a:rPr lang="en-US" altLang="zh-CN" sz="1600" b="1" dirty="0">
                <a:latin typeface="Times New Roman" charset="0"/>
              </a:rPr>
              <a:t>+1)    </a:t>
            </a:r>
          </a:p>
          <a:p>
            <a:pPr>
              <a:lnSpc>
                <a:spcPct val="120000"/>
              </a:lnSpc>
            </a:pPr>
            <a:r>
              <a:rPr lang="en-US" altLang="zh-CN" sz="1600" b="1" kern="0" dirty="0">
                <a:latin typeface="Times New Roman" charset="0"/>
              </a:rPr>
              <a:t>      </a:t>
            </a:r>
            <a:r>
              <a:rPr lang="zh-CN" altLang="en-US" sz="1600" b="1" kern="0" dirty="0">
                <a:latin typeface="Times New Roman" charset="0"/>
              </a:rPr>
              <a:t>  </a:t>
            </a:r>
            <a:r>
              <a:rPr lang="en-US" altLang="zh-CN" sz="1600" b="1" kern="0" dirty="0">
                <a:latin typeface="Times New Roman" charset="0"/>
              </a:rPr>
              <a:t>1+3+…+(2k-1)+(2k+1) = k</a:t>
            </a:r>
            <a:r>
              <a:rPr lang="en-US" altLang="zh-CN" sz="1600" b="1" kern="0" baseline="30000" dirty="0">
                <a:latin typeface="Times New Roman" charset="0"/>
              </a:rPr>
              <a:t>2</a:t>
            </a:r>
            <a:r>
              <a:rPr lang="en-US" altLang="zh-CN" sz="1600" b="1" kern="0" dirty="0">
                <a:latin typeface="Times New Roman" charset="0"/>
              </a:rPr>
              <a:t>+2k+1</a:t>
            </a:r>
            <a:r>
              <a:rPr lang="zh-CN" altLang="en-US" sz="1600" b="1" kern="0" dirty="0">
                <a:latin typeface="Times New Roman" charset="0"/>
              </a:rPr>
              <a:t> </a:t>
            </a:r>
            <a:r>
              <a:rPr lang="en-US" altLang="zh-CN" sz="1600" b="1" kern="0" dirty="0">
                <a:latin typeface="Times New Roman" charset="0"/>
              </a:rPr>
              <a:t>=</a:t>
            </a:r>
            <a:r>
              <a:rPr lang="zh-CN" altLang="en-US" sz="1600" b="1" kern="0" dirty="0">
                <a:latin typeface="Times New Roman" charset="0"/>
              </a:rPr>
              <a:t> </a:t>
            </a:r>
            <a:r>
              <a:rPr lang="en-US" altLang="zh-CN" sz="1600" b="1" kern="0" dirty="0">
                <a:solidFill>
                  <a:srgbClr val="FF0000"/>
                </a:solidFill>
                <a:latin typeface="Times New Roman" charset="0"/>
              </a:rPr>
              <a:t>(k+1)</a:t>
            </a:r>
            <a:r>
              <a:rPr lang="en-US" altLang="zh-CN" sz="1600" b="1" kern="0" baseline="30000" dirty="0">
                <a:solidFill>
                  <a:srgbClr val="FF0000"/>
                </a:solidFill>
                <a:latin typeface="Times New Roman" charset="0"/>
              </a:rPr>
              <a:t>2</a:t>
            </a:r>
            <a:endParaRPr lang="en-US" altLang="zh-CN" sz="1600" b="1" kern="0" baseline="30000" dirty="0">
              <a:solidFill>
                <a:srgbClr val="FF0000"/>
              </a:solidFill>
              <a:latin typeface="Times New Roman" charset="0"/>
              <a:sym typeface="Symbol" charset="2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Times New Roman" charset="0"/>
                <a:ea typeface="楷体_GB2312" charset="0"/>
                <a:sym typeface="Symbol" charset="2"/>
              </a:rPr>
              <a:t>      </a:t>
            </a:r>
            <a:r>
              <a:rPr lang="zh-CN" altLang="en-US" sz="1600" b="1" dirty="0">
                <a:latin typeface="Times New Roman" charset="0"/>
                <a:ea typeface="楷体_GB2312" charset="0"/>
                <a:sym typeface="Symbol" charset="2"/>
              </a:rPr>
              <a:t>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charset="2"/>
              </a:rPr>
              <a:t>因此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charset="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对任意正整数</a:t>
            </a:r>
            <a:r>
              <a:rPr lang="en-US" altLang="zh-CN" sz="1600" b="1" i="1" dirty="0">
                <a:latin typeface="Times New Roman" charset="0"/>
              </a:rPr>
              <a:t>n</a:t>
            </a:r>
            <a:r>
              <a:rPr lang="en-US" altLang="zh-CN" sz="1600" b="1" dirty="0">
                <a:latin typeface="Times New Roman" charset="0"/>
              </a:rPr>
              <a:t>, </a:t>
            </a:r>
            <a:r>
              <a:rPr lang="en-US" altLang="zh-CN" sz="1600" b="1" i="1" dirty="0">
                <a:latin typeface="Times New Roman" charset="0"/>
              </a:rPr>
              <a:t>P</a:t>
            </a:r>
            <a:r>
              <a:rPr lang="en-US" altLang="zh-CN" sz="1600" b="1" dirty="0">
                <a:latin typeface="Times New Roman" charset="0"/>
              </a:rPr>
              <a:t>(</a:t>
            </a:r>
            <a:r>
              <a:rPr lang="en-US" altLang="zh-CN" sz="1600" b="1" i="1" dirty="0">
                <a:latin typeface="Times New Roman" charset="0"/>
              </a:rPr>
              <a:t>n</a:t>
            </a:r>
            <a:r>
              <a:rPr lang="en-US" altLang="zh-CN" sz="1600" b="1" dirty="0">
                <a:latin typeface="Times New Roman" charset="0"/>
              </a:rPr>
              <a:t>)</a:t>
            </a:r>
            <a:r>
              <a:rPr lang="en-US" altLang="zh-CN" sz="1600" b="1" dirty="0">
                <a:latin typeface="Times New Roman" charset="0"/>
                <a:sym typeface="Symbol" charset="2"/>
              </a:rPr>
              <a:t> </a:t>
            </a:r>
            <a:r>
              <a:rPr lang="zh-CN" altLang="en-US" sz="1600" b="1" dirty="0">
                <a:latin typeface="Times New Roman" charset="0"/>
                <a:sym typeface="Symbol" charset="2"/>
              </a:rPr>
              <a:t>成立</a:t>
            </a:r>
            <a:r>
              <a:rPr lang="en-US" altLang="zh-CN" sz="1600" b="1" dirty="0">
                <a:latin typeface="Times New Roman" charset="0"/>
                <a:sym typeface="Symbol" charset="2"/>
              </a:rPr>
              <a:t>.</a:t>
            </a:r>
            <a:r>
              <a:rPr lang="en-US" altLang="zh-CN" sz="1600" b="1" dirty="0">
                <a:latin typeface="Times New Roman" charset="0"/>
              </a:rPr>
              <a:t> </a:t>
            </a:r>
            <a:endParaRPr lang="en-US" altLang="zh-CN" sz="1600" b="1" dirty="0">
              <a:latin typeface="Times New Roman" charset="0"/>
              <a:ea typeface="楷体_GB2312" charset="0"/>
              <a:sym typeface="Symbol" charset="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E33A6F-DED1-F647-82A6-49F0B6FE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997843"/>
            <a:ext cx="4104456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0387" y="28025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正确性证明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9DA983-898C-F74D-A976-EFF27BB8BA4D}"/>
              </a:ext>
            </a:extLst>
          </p:cNvPr>
          <p:cNvSpPr txBox="1"/>
          <p:nvPr/>
        </p:nvSpPr>
        <p:spPr>
          <a:xfrm>
            <a:off x="262447" y="483518"/>
            <a:ext cx="7401317" cy="874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对于任意正整数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&lt; 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一棵最小生成树包含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步选择的边。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8E6AA4-BCFA-544B-9FB7-33543F7979DE}"/>
              </a:ext>
            </a:extLst>
          </p:cNvPr>
          <p:cNvSpPr/>
          <p:nvPr/>
        </p:nvSpPr>
        <p:spPr>
          <a:xfrm>
            <a:off x="262447" y="1482338"/>
            <a:ext cx="5676020" cy="369332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（数学归纳法）：对执行步数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进行归纳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AED8367-42F4-E342-BA60-17A81C2B823C}"/>
                  </a:ext>
                </a:extLst>
              </p:cNvPr>
              <p:cNvSpPr/>
              <p:nvPr/>
            </p:nvSpPr>
            <p:spPr>
              <a:xfrm>
                <a:off x="251520" y="1960553"/>
                <a:ext cx="5686947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</a:t>
                </a:r>
                <a:r>
                  <a:rPr lang="zh-CN" altLang="en-US" sz="15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</a:t>
                </a:r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sz="15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5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，存在一棵最小生成树 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包含边 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 </a:t>
                </a:r>
                <a:r>
                  <a:rPr lang="es-E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i)</a:t>
                </a:r>
                <a:r>
                  <a:rPr lang="zh-CN" altLang="es-E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该边是所有关联顶点 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的边中</a:t>
                </a:r>
                <a:r>
                  <a:rPr lang="zh-CN" altLang="en-US" sz="1500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权重最小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的。 </a:t>
                </a:r>
                <a:endParaRPr lang="zh-CN" altLang="zh-CN" sz="15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ED8367-42F4-E342-BA60-17A81C2B8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60553"/>
                <a:ext cx="5686947" cy="784830"/>
              </a:xfrm>
              <a:prstGeom prst="rect">
                <a:avLst/>
              </a:prstGeom>
              <a:blipFill rotWithShape="0">
                <a:blip r:embed="rId2"/>
                <a:stretch>
                  <a:fillRect l="-429" r="-3859" b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0351A94-7E50-9044-AAC7-1B3FE683AC40}"/>
              </a:ext>
            </a:extLst>
          </p:cNvPr>
          <p:cNvSpPr txBox="1"/>
          <p:nvPr/>
        </p:nvSpPr>
        <p:spPr>
          <a:xfrm>
            <a:off x="262447" y="2903445"/>
            <a:ext cx="447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</a:t>
            </a:r>
            <a:r>
              <a:rPr kumimoji="1" lang="zh-CN" altLang="en-US" sz="1600" dirty="0"/>
              <a:t>）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(1, </a:t>
            </a: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在最小生成树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中，则命题成立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1422DBE-1F12-DA48-B77A-35EB1C741E98}"/>
                  </a:ext>
                </a:extLst>
              </p:cNvPr>
              <p:cNvSpPr txBox="1"/>
              <p:nvPr/>
            </p:nvSpPr>
            <p:spPr>
              <a:xfrm>
                <a:off x="251521" y="3385324"/>
                <a:ext cx="5832648" cy="1032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dirty="0"/>
                  <a:t>2</a:t>
                </a:r>
                <a:r>
                  <a:rPr kumimoji="1" lang="zh-CN" altLang="en-US" sz="1600" dirty="0"/>
                  <a:t>）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 </a:t>
                </a:r>
                <a:r>
                  <a:rPr lang="en-US" altLang="zh-CN" sz="15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未包含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在最小生成树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∪(1,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5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包含回路，用边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(1,i)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替换回路中与顶点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相连接的边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(1, j)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，则得到一棵新的生成树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T‘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，容易证明：</a:t>
                </a:r>
                <a14:m>
                  <m:oMath xmlns:m="http://schemas.openxmlformats.org/officeDocument/2006/math"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’) ≤ 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kumimoji="1" lang="en-US" altLang="zh-CN" sz="16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1600" b="1" dirty="0">
                  <a:solidFill>
                    <a:srgbClr val="F77A2D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1422DBE-1F12-DA48-B77A-35EB1C74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385324"/>
                <a:ext cx="5832648" cy="1032590"/>
              </a:xfrm>
              <a:prstGeom prst="rect">
                <a:avLst/>
              </a:prstGeom>
              <a:blipFill>
                <a:blip r:embed="rId3"/>
                <a:stretch>
                  <a:fillRect l="-435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FDE95FB-1E4D-2F48-8C75-CD8FAEF5D70F}"/>
              </a:ext>
            </a:extLst>
          </p:cNvPr>
          <p:cNvGrpSpPr/>
          <p:nvPr/>
        </p:nvGrpSpPr>
        <p:grpSpPr>
          <a:xfrm>
            <a:off x="6945341" y="1908181"/>
            <a:ext cx="1512168" cy="1080120"/>
            <a:chOff x="6945341" y="1908181"/>
            <a:chExt cx="1512168" cy="108012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01560FC-0D2B-C447-AF90-27BC15DB5CD7}"/>
                </a:ext>
              </a:extLst>
            </p:cNvPr>
            <p:cNvSpPr/>
            <p:nvPr/>
          </p:nvSpPr>
          <p:spPr>
            <a:xfrm>
              <a:off x="7737429" y="1908181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1547C6-433E-7043-A8E0-CE92F838C9DA}"/>
                </a:ext>
              </a:extLst>
            </p:cNvPr>
            <p:cNvSpPr/>
            <p:nvPr/>
          </p:nvSpPr>
          <p:spPr>
            <a:xfrm>
              <a:off x="8243142" y="2412237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j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579BB43-9FF4-A74A-A2A9-B18EE7A3F045}"/>
                </a:ext>
              </a:extLst>
            </p:cNvPr>
            <p:cNvSpPr/>
            <p:nvPr/>
          </p:nvSpPr>
          <p:spPr>
            <a:xfrm>
              <a:off x="7449397" y="2772277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k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27DC9B6-77F9-4B47-ADBD-4B2AABB49213}"/>
                </a:ext>
              </a:extLst>
            </p:cNvPr>
            <p:cNvSpPr/>
            <p:nvPr/>
          </p:nvSpPr>
          <p:spPr>
            <a:xfrm>
              <a:off x="6945341" y="2268221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36421B19-2518-034E-BC5C-DB506173B8F4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>
            <a:xfrm>
              <a:off x="7920403" y="2092569"/>
              <a:ext cx="354132" cy="351304"/>
            </a:xfrm>
            <a:prstGeom prst="line">
              <a:avLst/>
            </a:prstGeom>
            <a:ln w="28575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591C4243-69AA-5646-96AD-F0120115225B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7663764" y="2596625"/>
              <a:ext cx="610771" cy="257826"/>
            </a:xfrm>
            <a:prstGeom prst="line">
              <a:avLst/>
            </a:prstGeom>
            <a:ln w="28575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8D63900-D511-B840-825B-CBED1DDE21BF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105181" y="2484245"/>
              <a:ext cx="344216" cy="396044"/>
            </a:xfrm>
            <a:prstGeom prst="line">
              <a:avLst/>
            </a:prstGeom>
            <a:ln w="28575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5ECB9DF-C12F-BB4B-A311-A4B8E4772E86}"/>
              </a:ext>
            </a:extLst>
          </p:cNvPr>
          <p:cNvCxnSpPr>
            <a:cxnSpLocks/>
          </p:cNvCxnSpPr>
          <p:nvPr/>
        </p:nvCxnSpPr>
        <p:spPr>
          <a:xfrm flipV="1">
            <a:off x="7159708" y="2065870"/>
            <a:ext cx="610771" cy="2578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9CC2C9A-CF16-7E4A-9F0D-7874AA207529}"/>
              </a:ext>
            </a:extLst>
          </p:cNvPr>
          <p:cNvGrpSpPr/>
          <p:nvPr/>
        </p:nvGrpSpPr>
        <p:grpSpPr>
          <a:xfrm>
            <a:off x="6948264" y="3651870"/>
            <a:ext cx="1512168" cy="1080120"/>
            <a:chOff x="6948264" y="3651870"/>
            <a:chExt cx="1512168" cy="108012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419C11C-875D-524A-B442-4A303B6444C1}"/>
                </a:ext>
              </a:extLst>
            </p:cNvPr>
            <p:cNvSpPr/>
            <p:nvPr/>
          </p:nvSpPr>
          <p:spPr>
            <a:xfrm>
              <a:off x="7740352" y="3651870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D71EBB6-D1B3-6546-AEF3-50AECBCBAD3D}"/>
                </a:ext>
              </a:extLst>
            </p:cNvPr>
            <p:cNvSpPr/>
            <p:nvPr/>
          </p:nvSpPr>
          <p:spPr>
            <a:xfrm>
              <a:off x="8246065" y="4155926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j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68A8348-66E0-A04D-9BA6-D359760E1F23}"/>
                </a:ext>
              </a:extLst>
            </p:cNvPr>
            <p:cNvSpPr/>
            <p:nvPr/>
          </p:nvSpPr>
          <p:spPr>
            <a:xfrm>
              <a:off x="7452320" y="4515966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k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5FC722D-8600-9B45-BCB5-A1955510370F}"/>
                </a:ext>
              </a:extLst>
            </p:cNvPr>
            <p:cNvSpPr/>
            <p:nvPr/>
          </p:nvSpPr>
          <p:spPr>
            <a:xfrm>
              <a:off x="6948264" y="4011910"/>
              <a:ext cx="214367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D7B7E471-070C-0345-AAC6-BB1D4E4E5BA8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7666687" y="4340314"/>
              <a:ext cx="610771" cy="257826"/>
            </a:xfrm>
            <a:prstGeom prst="line">
              <a:avLst/>
            </a:prstGeom>
            <a:ln w="28575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1AD35F7-3875-3C4A-80E4-2A65DAC4415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7108104" y="4227934"/>
              <a:ext cx="344216" cy="396044"/>
            </a:xfrm>
            <a:prstGeom prst="line">
              <a:avLst/>
            </a:prstGeom>
            <a:ln w="28575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C51C04D4-E944-4145-9314-85139FB5B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631" y="3809559"/>
              <a:ext cx="610771" cy="25782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C10CBFB-C607-5A41-983C-AD8CE6EFFE3E}"/>
              </a:ext>
            </a:extLst>
          </p:cNvPr>
          <p:cNvSpPr txBox="1"/>
          <p:nvPr/>
        </p:nvSpPr>
        <p:spPr>
          <a:xfrm>
            <a:off x="6945341" y="277227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</a:t>
            </a:r>
            <a:endParaRPr kumimoji="1"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8D26FA-71E3-274A-958C-36983B598DA4}"/>
              </a:ext>
            </a:extLst>
          </p:cNvPr>
          <p:cNvSpPr txBox="1"/>
          <p:nvPr/>
        </p:nvSpPr>
        <p:spPr>
          <a:xfrm>
            <a:off x="6948264" y="453745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T‘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25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4" grpId="0"/>
      <p:bldP spid="9" grpId="0"/>
      <p:bldP spid="15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0387" y="28025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正确性证明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8E6AA4-BCFA-544B-9FB7-33543F7979DE}"/>
              </a:ext>
            </a:extLst>
          </p:cNvPr>
          <p:cNvSpPr/>
          <p:nvPr/>
        </p:nvSpPr>
        <p:spPr>
          <a:xfrm>
            <a:off x="262447" y="1482338"/>
            <a:ext cx="5676020" cy="369332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（数学归纳法）：对执行步数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 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进行归纳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ED8367-42F4-E342-BA60-17A81C2B823C}"/>
              </a:ext>
            </a:extLst>
          </p:cNvPr>
          <p:cNvSpPr/>
          <p:nvPr/>
        </p:nvSpPr>
        <p:spPr>
          <a:xfrm>
            <a:off x="251520" y="1960553"/>
            <a:ext cx="6840760" cy="11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归纳步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假设算法执行了 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步，生成树的边为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{e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…, e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，这些边的 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个顶点构成集合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s-E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的一棵最小生成树 </a:t>
            </a:r>
            <a:r>
              <a:rPr lang="es-E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包含这些边。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2BBAB1-8FEC-B546-8EC5-9747E9C130C0}"/>
              </a:ext>
            </a:extLst>
          </p:cNvPr>
          <p:cNvGrpSpPr/>
          <p:nvPr/>
        </p:nvGrpSpPr>
        <p:grpSpPr>
          <a:xfrm>
            <a:off x="7092280" y="2499742"/>
            <a:ext cx="1512168" cy="864096"/>
            <a:chOff x="7092280" y="2499742"/>
            <a:chExt cx="1512168" cy="86409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17C5AEC-307B-004E-801E-35C98768A899}"/>
                </a:ext>
              </a:extLst>
            </p:cNvPr>
            <p:cNvSpPr/>
            <p:nvPr/>
          </p:nvSpPr>
          <p:spPr>
            <a:xfrm>
              <a:off x="7092280" y="2499742"/>
              <a:ext cx="1512168" cy="86409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C829AE-24F6-C145-BE28-798417E646A0}"/>
                </a:ext>
              </a:extLst>
            </p:cNvPr>
            <p:cNvSpPr txBox="1"/>
            <p:nvPr/>
          </p:nvSpPr>
          <p:spPr>
            <a:xfrm>
              <a:off x="7641002" y="256245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U</a:t>
              </a:r>
              <a:endParaRPr kumimoji="1"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700FEF3-B4BB-FA43-A756-38FAF3FAD91F}"/>
                </a:ext>
              </a:extLst>
            </p:cNvPr>
            <p:cNvSpPr/>
            <p:nvPr/>
          </p:nvSpPr>
          <p:spPr>
            <a:xfrm>
              <a:off x="7380312" y="2931790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37CB67A-6500-074A-B19C-72F1CB4092FD}"/>
                </a:ext>
              </a:extLst>
            </p:cNvPr>
            <p:cNvSpPr/>
            <p:nvPr/>
          </p:nvSpPr>
          <p:spPr>
            <a:xfrm>
              <a:off x="7924338" y="3043848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0855924-FFCB-0643-9068-EBB1C4A330E1}"/>
                </a:ext>
              </a:extLst>
            </p:cNvPr>
            <p:cNvSpPr/>
            <p:nvPr/>
          </p:nvSpPr>
          <p:spPr>
            <a:xfrm>
              <a:off x="8284378" y="2931790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任意形状 35">
              <a:extLst>
                <a:ext uri="{FF2B5EF4-FFF2-40B4-BE49-F238E27FC236}">
                  <a16:creationId xmlns:a16="http://schemas.microsoft.com/office/drawing/2014/main" id="{ED362CBA-476B-764A-8504-2BC3544F3C32}"/>
                </a:ext>
              </a:extLst>
            </p:cNvPr>
            <p:cNvSpPr/>
            <p:nvPr/>
          </p:nvSpPr>
          <p:spPr>
            <a:xfrm>
              <a:off x="7453745" y="2992582"/>
              <a:ext cx="868219" cy="129370"/>
            </a:xfrm>
            <a:custGeom>
              <a:avLst/>
              <a:gdLst>
                <a:gd name="connsiteX0" fmla="*/ 0 w 868219"/>
                <a:gd name="connsiteY0" fmla="*/ 0 h 129370"/>
                <a:gd name="connsiteX1" fmla="*/ 424873 w 868219"/>
                <a:gd name="connsiteY1" fmla="*/ 129309 h 129370"/>
                <a:gd name="connsiteX2" fmla="*/ 868219 w 868219"/>
                <a:gd name="connsiteY2" fmla="*/ 18473 h 129370"/>
                <a:gd name="connsiteX3" fmla="*/ 868219 w 868219"/>
                <a:gd name="connsiteY3" fmla="*/ 18473 h 1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219" h="129370">
                  <a:moveTo>
                    <a:pt x="0" y="0"/>
                  </a:moveTo>
                  <a:cubicBezTo>
                    <a:pt x="140085" y="63115"/>
                    <a:pt x="280170" y="126230"/>
                    <a:pt x="424873" y="129309"/>
                  </a:cubicBezTo>
                  <a:cubicBezTo>
                    <a:pt x="569576" y="132388"/>
                    <a:pt x="868219" y="18473"/>
                    <a:pt x="868219" y="18473"/>
                  </a:cubicBezTo>
                  <a:lnTo>
                    <a:pt x="868219" y="18473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9074A09-D396-8943-A9DE-9B66106CD2AE}"/>
                    </a:ext>
                  </a:extLst>
                </p:cNvPr>
                <p:cNvSpPr/>
                <p:nvPr/>
              </p:nvSpPr>
              <p:spPr>
                <a:xfrm>
                  <a:off x="8052700" y="2617693"/>
                  <a:ext cx="3779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9074A09-D396-8943-A9DE-9B66106CD2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700" y="2617693"/>
                  <a:ext cx="37792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BF4840-A8A1-434B-A8DD-E079F90642DF}"/>
              </a:ext>
            </a:extLst>
          </p:cNvPr>
          <p:cNvGrpSpPr/>
          <p:nvPr/>
        </p:nvGrpSpPr>
        <p:grpSpPr>
          <a:xfrm>
            <a:off x="7236296" y="4011910"/>
            <a:ext cx="1616214" cy="864096"/>
            <a:chOff x="7236296" y="4011910"/>
            <a:chExt cx="1616214" cy="86409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F0B8192-816B-0D43-B1CE-BEA1864AA86D}"/>
                </a:ext>
              </a:extLst>
            </p:cNvPr>
            <p:cNvSpPr/>
            <p:nvPr/>
          </p:nvSpPr>
          <p:spPr>
            <a:xfrm>
              <a:off x="7236296" y="4011910"/>
              <a:ext cx="1512168" cy="864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C1F5BBC-9CFE-774B-B348-E460A845BF98}"/>
                </a:ext>
              </a:extLst>
            </p:cNvPr>
            <p:cNvSpPr txBox="1"/>
            <p:nvPr/>
          </p:nvSpPr>
          <p:spPr>
            <a:xfrm>
              <a:off x="7707654" y="4500663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V-U</a:t>
              </a:r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C68059F-8F24-294C-8E46-1525DD09049A}"/>
                </a:ext>
              </a:extLst>
            </p:cNvPr>
            <p:cNvSpPr/>
            <p:nvPr/>
          </p:nvSpPr>
          <p:spPr>
            <a:xfrm>
              <a:off x="7492290" y="4227934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84EAB83-D7F0-884F-B13A-ACF90B7276F3}"/>
                </a:ext>
              </a:extLst>
            </p:cNvPr>
            <p:cNvSpPr/>
            <p:nvPr/>
          </p:nvSpPr>
          <p:spPr>
            <a:xfrm>
              <a:off x="7852330" y="4408825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9A225D7-A32E-C540-A790-871F82D4529B}"/>
                </a:ext>
              </a:extLst>
            </p:cNvPr>
            <p:cNvSpPr/>
            <p:nvPr/>
          </p:nvSpPr>
          <p:spPr>
            <a:xfrm>
              <a:off x="8356386" y="4296767"/>
              <a:ext cx="104046" cy="107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1EB1FA03-B998-5743-B307-C3614DB274FA}"/>
                </a:ext>
              </a:extLst>
            </p:cNvPr>
            <p:cNvSpPr/>
            <p:nvPr/>
          </p:nvSpPr>
          <p:spPr>
            <a:xfrm>
              <a:off x="7596336" y="4314588"/>
              <a:ext cx="868219" cy="129370"/>
            </a:xfrm>
            <a:custGeom>
              <a:avLst/>
              <a:gdLst>
                <a:gd name="connsiteX0" fmla="*/ 0 w 868219"/>
                <a:gd name="connsiteY0" fmla="*/ 0 h 129370"/>
                <a:gd name="connsiteX1" fmla="*/ 424873 w 868219"/>
                <a:gd name="connsiteY1" fmla="*/ 129309 h 129370"/>
                <a:gd name="connsiteX2" fmla="*/ 868219 w 868219"/>
                <a:gd name="connsiteY2" fmla="*/ 18473 h 129370"/>
                <a:gd name="connsiteX3" fmla="*/ 868219 w 868219"/>
                <a:gd name="connsiteY3" fmla="*/ 18473 h 1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219" h="129370">
                  <a:moveTo>
                    <a:pt x="0" y="0"/>
                  </a:moveTo>
                  <a:cubicBezTo>
                    <a:pt x="140085" y="63115"/>
                    <a:pt x="280170" y="126230"/>
                    <a:pt x="424873" y="129309"/>
                  </a:cubicBezTo>
                  <a:cubicBezTo>
                    <a:pt x="569576" y="132388"/>
                    <a:pt x="868219" y="18473"/>
                    <a:pt x="868219" y="18473"/>
                  </a:cubicBezTo>
                  <a:lnTo>
                    <a:pt x="868219" y="18473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17AD1ED3-A2AE-E540-B070-93B15DC63EE2}"/>
                    </a:ext>
                  </a:extLst>
                </p:cNvPr>
                <p:cNvSpPr/>
                <p:nvPr/>
              </p:nvSpPr>
              <p:spPr>
                <a:xfrm>
                  <a:off x="8193292" y="4317056"/>
                  <a:ext cx="659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17AD1ED3-A2AE-E540-B070-93B15DC63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292" y="4317056"/>
                  <a:ext cx="65921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27BE54-D6C5-0641-AFDB-3AB6DA3BD4B6}"/>
              </a:ext>
            </a:extLst>
          </p:cNvPr>
          <p:cNvGrpSpPr/>
          <p:nvPr/>
        </p:nvGrpSpPr>
        <p:grpSpPr>
          <a:xfrm>
            <a:off x="7020272" y="3011055"/>
            <a:ext cx="498128" cy="1265381"/>
            <a:chOff x="7020272" y="3011055"/>
            <a:chExt cx="498128" cy="126538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763A110-6525-C449-A947-E68C77BDA658}"/>
                </a:ext>
              </a:extLst>
            </p:cNvPr>
            <p:cNvSpPr txBox="1"/>
            <p:nvPr/>
          </p:nvSpPr>
          <p:spPr>
            <a:xfrm>
              <a:off x="7020272" y="343584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38" name="任意形状 37">
              <a:extLst>
                <a:ext uri="{FF2B5EF4-FFF2-40B4-BE49-F238E27FC236}">
                  <a16:creationId xmlns:a16="http://schemas.microsoft.com/office/drawing/2014/main" id="{FFA84E82-1512-1841-A9A8-E8CF4D6BC65B}"/>
                </a:ext>
              </a:extLst>
            </p:cNvPr>
            <p:cNvSpPr/>
            <p:nvPr/>
          </p:nvSpPr>
          <p:spPr>
            <a:xfrm>
              <a:off x="7284463" y="3011055"/>
              <a:ext cx="233937" cy="1265381"/>
            </a:xfrm>
            <a:custGeom>
              <a:avLst/>
              <a:gdLst>
                <a:gd name="connsiteX0" fmla="*/ 123101 w 233937"/>
                <a:gd name="connsiteY0" fmla="*/ 0 h 1265381"/>
                <a:gd name="connsiteX1" fmla="*/ 3028 w 233937"/>
                <a:gd name="connsiteY1" fmla="*/ 683490 h 1265381"/>
                <a:gd name="connsiteX2" fmla="*/ 233937 w 233937"/>
                <a:gd name="connsiteY2" fmla="*/ 1265381 h 1265381"/>
                <a:gd name="connsiteX3" fmla="*/ 233937 w 233937"/>
                <a:gd name="connsiteY3" fmla="*/ 1265381 h 126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37" h="1265381">
                  <a:moveTo>
                    <a:pt x="123101" y="0"/>
                  </a:moveTo>
                  <a:cubicBezTo>
                    <a:pt x="53828" y="236296"/>
                    <a:pt x="-15445" y="472593"/>
                    <a:pt x="3028" y="683490"/>
                  </a:cubicBezTo>
                  <a:cubicBezTo>
                    <a:pt x="21501" y="894387"/>
                    <a:pt x="233937" y="1265381"/>
                    <a:pt x="233937" y="1265381"/>
                  </a:cubicBezTo>
                  <a:lnTo>
                    <a:pt x="233937" y="1265381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F16D4A-87B7-7D47-A2AA-0569E3AB433F}"/>
              </a:ext>
            </a:extLst>
          </p:cNvPr>
          <p:cNvGrpSpPr/>
          <p:nvPr/>
        </p:nvGrpSpPr>
        <p:grpSpPr>
          <a:xfrm>
            <a:off x="8395855" y="3011055"/>
            <a:ext cx="676295" cy="1339272"/>
            <a:chOff x="8395855" y="3011055"/>
            <a:chExt cx="676295" cy="133927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1B0BEAE-165E-D549-93BD-721A34E025E0}"/>
                </a:ext>
              </a:extLst>
            </p:cNvPr>
            <p:cNvSpPr txBox="1"/>
            <p:nvPr/>
          </p:nvSpPr>
          <p:spPr>
            <a:xfrm>
              <a:off x="8682300" y="343584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e</a:t>
              </a:r>
              <a:r>
                <a:rPr kumimoji="1" lang="en-US" altLang="zh-CN" baseline="-25000" dirty="0" err="1"/>
                <a:t>k</a:t>
              </a:r>
              <a:endParaRPr kumimoji="1" lang="zh-CN" altLang="en-US" baseline="-25000" dirty="0"/>
            </a:p>
          </p:txBody>
        </p: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76F9D1BB-81EA-0445-896A-4D15EA463596}"/>
                </a:ext>
              </a:extLst>
            </p:cNvPr>
            <p:cNvSpPr/>
            <p:nvPr/>
          </p:nvSpPr>
          <p:spPr>
            <a:xfrm>
              <a:off x="8395855" y="3011055"/>
              <a:ext cx="286445" cy="1339272"/>
            </a:xfrm>
            <a:custGeom>
              <a:avLst/>
              <a:gdLst>
                <a:gd name="connsiteX0" fmla="*/ 0 w 286445"/>
                <a:gd name="connsiteY0" fmla="*/ 0 h 1339272"/>
                <a:gd name="connsiteX1" fmla="*/ 286327 w 286445"/>
                <a:gd name="connsiteY1" fmla="*/ 674254 h 1339272"/>
                <a:gd name="connsiteX2" fmla="*/ 27709 w 286445"/>
                <a:gd name="connsiteY2" fmla="*/ 1339272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5" h="1339272">
                  <a:moveTo>
                    <a:pt x="0" y="0"/>
                  </a:moveTo>
                  <a:cubicBezTo>
                    <a:pt x="140854" y="225521"/>
                    <a:pt x="281709" y="451042"/>
                    <a:pt x="286327" y="674254"/>
                  </a:cubicBezTo>
                  <a:cubicBezTo>
                    <a:pt x="290945" y="897466"/>
                    <a:pt x="159327" y="1118369"/>
                    <a:pt x="27709" y="1339272"/>
                  </a:cubicBezTo>
                </a:path>
              </a:pathLst>
            </a:custGeom>
            <a:noFill/>
            <a:ln>
              <a:solidFill>
                <a:srgbClr val="1F7B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8151BB8-AABF-3B43-9038-7776C337FEF6}"/>
              </a:ext>
            </a:extLst>
          </p:cNvPr>
          <p:cNvSpPr txBox="1"/>
          <p:nvPr/>
        </p:nvSpPr>
        <p:spPr>
          <a:xfrm>
            <a:off x="262447" y="483518"/>
            <a:ext cx="7401317" cy="874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对于任意正整数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&lt; 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一棵最小生成树包含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步选择的边。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B028310-2C37-A545-958D-5C01EB2C1461}"/>
                  </a:ext>
                </a:extLst>
              </p:cNvPr>
              <p:cNvSpPr/>
              <p:nvPr/>
            </p:nvSpPr>
            <p:spPr>
              <a:xfrm>
                <a:off x="245020" y="3107312"/>
                <a:ext cx="65900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假设算法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选择了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 sz="1600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𝑖𝑙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B028310-2C37-A545-958D-5C01EB2C1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20" y="3107312"/>
                <a:ext cx="6590030" cy="338554"/>
              </a:xfrm>
              <a:prstGeom prst="rect">
                <a:avLst/>
              </a:prstGeom>
              <a:blipFill>
                <a:blip r:embed="rId5"/>
                <a:stretch>
                  <a:fillRect l="-385" t="-3704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CBBC7D-2C65-484E-A3D4-EE33507AEB5B}"/>
                  </a:ext>
                </a:extLst>
              </p:cNvPr>
              <p:cNvSpPr/>
              <p:nvPr/>
            </p:nvSpPr>
            <p:spPr>
              <a:xfrm>
                <a:off x="274915" y="3512223"/>
                <a:ext cx="35602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）如果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 sz="1600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，则命题成立；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CBBC7D-2C65-484E-A3D4-EE33507AE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5" y="3512223"/>
                <a:ext cx="3560205" cy="338554"/>
              </a:xfrm>
              <a:prstGeom prst="rect">
                <a:avLst/>
              </a:prstGeom>
              <a:blipFill>
                <a:blip r:embed="rId6"/>
                <a:stretch>
                  <a:fillRect l="-712" t="-370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643AA3-2B31-5F44-8176-E11C225C6F23}"/>
                  </a:ext>
                </a:extLst>
              </p:cNvPr>
              <p:cNvSpPr/>
              <p:nvPr/>
            </p:nvSpPr>
            <p:spPr>
              <a:xfrm>
                <a:off x="282205" y="3907898"/>
                <a:ext cx="6076636" cy="627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）如果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不包含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 sz="1600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∪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𝑒𝑘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包含回路，用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 sz="1600" baseline="-250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s-E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中原来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V-U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之间的跨边（记为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），则得到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新的生成树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T’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643AA3-2B31-5F44-8176-E11C225C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5" y="3907898"/>
                <a:ext cx="6076636" cy="627031"/>
              </a:xfrm>
              <a:prstGeom prst="rect">
                <a:avLst/>
              </a:prstGeom>
              <a:blipFill>
                <a:blip r:embed="rId7"/>
                <a:stretch>
                  <a:fillRect l="-417" t="-2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10A83A-7A50-7F4A-8E97-49373DB5125F}"/>
                  </a:ext>
                </a:extLst>
              </p:cNvPr>
              <p:cNvSpPr/>
              <p:nvPr/>
            </p:nvSpPr>
            <p:spPr>
              <a:xfrm>
                <a:off x="2411760" y="4515966"/>
                <a:ext cx="21602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s-E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’</m:t>
                      </m:r>
                      <m:r>
                        <a:rPr lang="es-E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 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 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  <m:r>
                        <a:rPr lang="es-E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s-E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E10A83A-7A50-7F4A-8E97-49373DB51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515966"/>
                <a:ext cx="216024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1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395" y="20210"/>
            <a:ext cx="1595309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并查集概念</a:t>
            </a:r>
          </a:p>
        </p:txBody>
      </p:sp>
      <p:sp>
        <p:nvSpPr>
          <p:cNvPr id="4" name="矩形 3"/>
          <p:cNvSpPr/>
          <p:nvPr/>
        </p:nvSpPr>
        <p:spPr>
          <a:xfrm>
            <a:off x="169683" y="482968"/>
            <a:ext cx="864096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并查集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Disjoint set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Union-find set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）是一种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树型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的数据结构，常用于处理一些不相交集合（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Disjoint Sets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）的合并及查询问题。它包含两种基本操作：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13" indent="-2143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Find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：查询某个元素在哪个集合里</a:t>
            </a:r>
          </a:p>
          <a:p>
            <a:pPr marL="214313" indent="-214313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：合并两个集合</a:t>
            </a:r>
          </a:p>
        </p:txBody>
      </p:sp>
      <p:sp>
        <p:nvSpPr>
          <p:cNvPr id="5" name="矩形 4"/>
          <p:cNvSpPr/>
          <p:nvPr/>
        </p:nvSpPr>
        <p:spPr>
          <a:xfrm>
            <a:off x="156615" y="2539339"/>
            <a:ext cx="4667882" cy="2264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每个集合选定一个固定的元素作为该集合的代表，称为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代表元素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，代表元素则用于标识整个集合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每一个集合用树表示，树中的每一个节点保存着到其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父节点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的引用，每个集合的代表元素即是集合的根节点。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双亲表示法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：用数组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father[]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存储整个并查集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9080" y="2028221"/>
            <a:ext cx="305724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集合怎么表示？集合怎么存储？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51004" y="1737623"/>
            <a:ext cx="1513284" cy="2538413"/>
            <a:chOff x="4210472" y="3212802"/>
            <a:chExt cx="2017712" cy="3384550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4715297" y="3212802"/>
              <a:ext cx="503237" cy="5032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210472" y="4076402"/>
              <a:ext cx="504825" cy="50482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291559" y="4076402"/>
              <a:ext cx="504825" cy="50482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723359" y="5013027"/>
              <a:ext cx="504825" cy="50482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723359" y="6092527"/>
              <a:ext cx="504825" cy="50482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4642272" y="3644602"/>
              <a:ext cx="2159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 flipV="1">
              <a:off x="5075659" y="3644602"/>
              <a:ext cx="28733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 flipV="1">
              <a:off x="5650334" y="4581227"/>
              <a:ext cx="2159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6010697" y="5516265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599109" y="1707654"/>
            <a:ext cx="1211534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135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father[1] = -1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599109" y="2249685"/>
            <a:ext cx="1077347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350" dirty="0"/>
              <a:t>father[2] = 1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599109" y="2791717"/>
            <a:ext cx="1077347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350" dirty="0"/>
              <a:t>father[3] = 1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99109" y="3333749"/>
            <a:ext cx="1077347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350" dirty="0"/>
              <a:t>father[5] = 3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599109" y="3875781"/>
            <a:ext cx="1077347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350" dirty="0"/>
              <a:t>father[4] = 5</a:t>
            </a:r>
          </a:p>
        </p:txBody>
      </p:sp>
    </p:spTree>
    <p:extLst>
      <p:ext uri="{BB962C8B-B14F-4D97-AF65-F5344CB8AC3E}">
        <p14:creationId xmlns:p14="http://schemas.microsoft.com/office/powerpoint/2010/main" val="6986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46291" y="28025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并查集的查询</a:t>
            </a:r>
          </a:p>
        </p:txBody>
      </p:sp>
      <p:sp>
        <p:nvSpPr>
          <p:cNvPr id="4" name="矩形 3"/>
          <p:cNvSpPr/>
          <p:nvPr/>
        </p:nvSpPr>
        <p:spPr>
          <a:xfrm>
            <a:off x="371580" y="555526"/>
            <a:ext cx="7428732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：给定任意元素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，返回它所在集合的标号。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097614" y="2041560"/>
            <a:ext cx="318635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Find(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x) </a:t>
            </a:r>
            <a:r>
              <a:rPr lang="en-US" altLang="zh-CN" b="1" dirty="0">
                <a:latin typeface="+mn-ea"/>
                <a:ea typeface="+mn-ea"/>
                <a:cs typeface="Times New Roman" pitchFamily="18" charset="0"/>
              </a:rPr>
              <a:t>{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    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p = x;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    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while( father[p] &gt; 0 )   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p = father[p];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 return p; 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集合的代表元素</a:t>
            </a:r>
            <a:endParaRPr lang="en-US" altLang="zh-CN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173639" y="1635646"/>
            <a:ext cx="1134665" cy="2538413"/>
            <a:chOff x="1764457" y="3428826"/>
            <a:chExt cx="1512887" cy="3384550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764457" y="3428826"/>
              <a:ext cx="503237" cy="5032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340719" y="4292426"/>
              <a:ext cx="504825" cy="504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772519" y="5229051"/>
              <a:ext cx="504825" cy="504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…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772519" y="6308551"/>
              <a:ext cx="504825" cy="504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 flipV="1">
              <a:off x="2124819" y="3860626"/>
              <a:ext cx="28733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699494" y="4797251"/>
              <a:ext cx="2159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3059857" y="5732289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/>
              <p:cNvSpPr txBox="1"/>
              <p:nvPr/>
            </p:nvSpPr>
            <p:spPr>
              <a:xfrm>
                <a:off x="1846438" y="4083918"/>
                <a:ext cx="950901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4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438" y="4083918"/>
                <a:ext cx="95090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82AA0A0-088B-9F42-A90A-8972F3F7754F}"/>
              </a:ext>
            </a:extLst>
          </p:cNvPr>
          <p:cNvSpPr/>
          <p:nvPr/>
        </p:nvSpPr>
        <p:spPr>
          <a:xfrm>
            <a:off x="371579" y="1059582"/>
            <a:ext cx="5838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：根据其父结点的引用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向根结点遍历，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到达树根并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返回代表元素。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1520" y="27106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并查集的合并</a:t>
            </a:r>
          </a:p>
        </p:txBody>
      </p:sp>
      <p:sp>
        <p:nvSpPr>
          <p:cNvPr id="4" name="矩形 3"/>
          <p:cNvSpPr/>
          <p:nvPr/>
        </p:nvSpPr>
        <p:spPr>
          <a:xfrm>
            <a:off x="294247" y="501222"/>
            <a:ext cx="7086066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/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给定两个集合中的元素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，把这两个集合进行合并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300681" y="3075806"/>
            <a:ext cx="2592288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Union(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x,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y) </a:t>
            </a:r>
          </a:p>
          <a:p>
            <a:pPr eaLnBrk="1" hangingPunct="1"/>
            <a:r>
              <a:rPr lang="en-US" altLang="zh-CN" sz="1400" b="1" dirty="0">
                <a:latin typeface="+mn-ea"/>
                <a:ea typeface="+mn-ea"/>
                <a:cs typeface="Times New Roman" pitchFamily="18" charset="0"/>
              </a:rPr>
              <a:t>{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    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xRoot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= Find(x);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= Find(y);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father[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] =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xRoot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    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return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xRoot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代表元素</a:t>
            </a:r>
            <a:endParaRPr lang="en-US" altLang="zh-CN" sz="1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 flipH="1" flipV="1">
            <a:off x="1241202" y="2164519"/>
            <a:ext cx="215503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917352" y="1787091"/>
            <a:ext cx="377428" cy="377428"/>
          </a:xfrm>
          <a:prstGeom prst="ellipse">
            <a:avLst/>
          </a:prstGeom>
          <a:solidFill>
            <a:srgbClr val="00B0F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591370" y="1787091"/>
            <a:ext cx="378619" cy="37861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1780554" y="1787091"/>
            <a:ext cx="378619" cy="37861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V="1">
            <a:off x="809004" y="2164519"/>
            <a:ext cx="1619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Oval 8"/>
          <p:cNvSpPr>
            <a:spLocks noChangeArrowheads="1"/>
          </p:cNvSpPr>
          <p:nvPr/>
        </p:nvSpPr>
        <p:spPr bwMode="auto">
          <a:xfrm>
            <a:off x="3400995" y="1787091"/>
            <a:ext cx="378619" cy="37861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32" name="Oval 9"/>
          <p:cNvSpPr>
            <a:spLocks noChangeArrowheads="1"/>
          </p:cNvSpPr>
          <p:nvPr/>
        </p:nvSpPr>
        <p:spPr bwMode="auto">
          <a:xfrm>
            <a:off x="4265389" y="1787091"/>
            <a:ext cx="378619" cy="37861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5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5975356" y="1491630"/>
            <a:ext cx="1242938" cy="13619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175" indent="-257175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257175" indent="-257175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marL="257175" indent="-257175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 marL="257175" indent="-257175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4480892" y="2219288"/>
            <a:ext cx="0" cy="269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 flipH="1" flipV="1">
            <a:off x="1455606" y="2164519"/>
            <a:ext cx="703567" cy="3238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651048" y="3723878"/>
            <a:ext cx="1880643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father[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] =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xRoot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  <a:p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father[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xRoot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] =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yRoot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1257" y="1661714"/>
            <a:ext cx="4220226" cy="510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250695-2C14-9247-BC7B-3474AD68751F}"/>
              </a:ext>
            </a:extLst>
          </p:cNvPr>
          <p:cNvSpPr/>
          <p:nvPr/>
        </p:nvSpPr>
        <p:spPr>
          <a:xfrm>
            <a:off x="294247" y="915566"/>
            <a:ext cx="7518113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/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所在集合的根结点，将一棵树的根连接到另一棵树的根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01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87 0.0037 L -0.04167 0.0037 C -0.08333 0.0037 -0.1342 0.04259 -0.1342 0.07438 L -0.1342 0.14506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3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7.40741E-7 L -0.04461 7.40741E-7 C -0.08455 7.40741E-7 -0.13298 0.03858 -0.13298 0.07068 L -0.13298 0.14136 " pathEditMode="relative" rAng="0" ptsTypes="AAAA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46 7.40741E-7 L 0.0323 7.40741E-7 C 0.06129 7.40741E-7 0.0974 0.03858 0.0974 0.07068 L 0.0974 0.14136 " pathEditMode="relative" rAng="0" ptsTypes="AAAA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0.02809 L -0.08993 0.02809 C -0.15816 0.02809 -0.24149 0.05957 -0.24149 0.08549 L -0.24149 0.14383 " pathEditMode="relative" rAng="0" ptsTypes="AAAA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577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1 0.14136 L 0.00799 0.14136 C -0.06128 0.14136 -0.14531 0.17562 -0.14531 0.20432 L -0.14531 0.26728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629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55 0.00987 L -0.0901 0.00987 C -0.1592 0.00987 -0.24375 0.04166 -0.24375 0.06759 L -0.24375 0.12654 " pathEditMode="relative" rAng="0" ptsTypes="AAAA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1" grpId="1" animBg="1"/>
      <p:bldP spid="32" grpId="0" animBg="1"/>
      <p:bldP spid="34" grpId="0" animBg="1"/>
      <p:bldP spid="34" grpId="1" animBg="1"/>
      <p:bldP spid="35" grpId="0" animBg="1"/>
      <p:bldP spid="36" grpId="0" animBg="1"/>
      <p:bldP spid="38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57903" y="18537"/>
            <a:ext cx="300595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并查集优化策略（一）</a:t>
            </a:r>
          </a:p>
        </p:txBody>
      </p:sp>
      <p:sp>
        <p:nvSpPr>
          <p:cNvPr id="4" name="矩形 3"/>
          <p:cNvSpPr/>
          <p:nvPr/>
        </p:nvSpPr>
        <p:spPr>
          <a:xfrm>
            <a:off x="179512" y="553689"/>
            <a:ext cx="8500823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路径压缩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是一种在执行“查询”时</a:t>
            </a:r>
            <a:r>
              <a:rPr lang="zh-CN" altLang="en-US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扁平化树结构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的方法，为后续查询操作加速。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路径上的每个节点都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直接连接到根上；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访问当前结点到树根的路径，改变每一个结点的引用到根节点。</a:t>
            </a:r>
          </a:p>
        </p:txBody>
      </p:sp>
      <p:sp>
        <p:nvSpPr>
          <p:cNvPr id="5" name="Text Box 68"/>
          <p:cNvSpPr txBox="1">
            <a:spLocks noChangeArrowheads="1"/>
          </p:cNvSpPr>
          <p:nvPr/>
        </p:nvSpPr>
        <p:spPr bwMode="auto">
          <a:xfrm>
            <a:off x="5454098" y="1779662"/>
            <a:ext cx="2646294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latin typeface="Times New Roman" pitchFamily="18" charset="0"/>
                <a:cs typeface="Times New Roman" pitchFamily="18" charset="0"/>
              </a:rPr>
              <a:t>Find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1400" b="1" dirty="0">
                <a:latin typeface="Times New Roman" pitchFamily="18" charset="0"/>
                <a:cs typeface="Times New Roman" pitchFamily="18" charset="0"/>
              </a:rPr>
              <a:t>) {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    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p = x;</a:t>
            </a:r>
          </a:p>
          <a:p>
            <a:pPr eaLnBrk="1" hangingPunct="1"/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     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while( father[p] &gt; 0 )    </a:t>
            </a:r>
          </a:p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p = father[p]; //</a:t>
            </a:r>
            <a:r>
              <a:rPr lang="zh-CN" alt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找到树根</a:t>
            </a:r>
            <a:endParaRPr lang="en-US" altLang="zh-CN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    </a:t>
            </a:r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while (father[x] != p &amp;&amp;  </a:t>
            </a: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father[x] &gt; 0)  {</a:t>
            </a: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        </a:t>
            </a:r>
            <a:r>
              <a:rPr lang="en-US" altLang="zh-C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temp = father[x];</a:t>
            </a: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father[x] = p; //</a:t>
            </a:r>
            <a:r>
              <a:rPr lang="zh-CN" altLang="en-US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指向树根</a:t>
            </a:r>
            <a:endParaRPr lang="en-US" altLang="zh-CN" sz="1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x = temp;</a:t>
            </a:r>
          </a:p>
          <a:p>
            <a:pPr eaLnBrk="1" hangingPunct="1"/>
            <a:r>
              <a:rPr lang="en-US" altLang="zh-C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    }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     return p;</a:t>
            </a:r>
          </a:p>
          <a:p>
            <a:pPr eaLnBrk="1" hangingPunct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6" name="Oval 38"/>
          <p:cNvSpPr>
            <a:spLocks noChangeArrowheads="1"/>
          </p:cNvSpPr>
          <p:nvPr/>
        </p:nvSpPr>
        <p:spPr bwMode="auto">
          <a:xfrm>
            <a:off x="1982986" y="2193708"/>
            <a:ext cx="377429" cy="377429"/>
          </a:xfrm>
          <a:prstGeom prst="ellipse">
            <a:avLst/>
          </a:prstGeom>
          <a:solidFill>
            <a:srgbClr val="00B0F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7" name="Oval 39"/>
          <p:cNvSpPr>
            <a:spLocks noChangeArrowheads="1"/>
          </p:cNvSpPr>
          <p:nvPr/>
        </p:nvSpPr>
        <p:spPr bwMode="auto">
          <a:xfrm>
            <a:off x="2280030" y="2822358"/>
            <a:ext cx="378619" cy="3786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8" name="Oval 40"/>
          <p:cNvSpPr>
            <a:spLocks noChangeArrowheads="1"/>
          </p:cNvSpPr>
          <p:nvPr/>
        </p:nvSpPr>
        <p:spPr bwMode="auto">
          <a:xfrm>
            <a:off x="1714500" y="2822358"/>
            <a:ext cx="378619" cy="3786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9" name="Oval 41"/>
          <p:cNvSpPr>
            <a:spLocks noChangeArrowheads="1"/>
          </p:cNvSpPr>
          <p:nvPr/>
        </p:nvSpPr>
        <p:spPr bwMode="auto">
          <a:xfrm>
            <a:off x="2897814" y="3263990"/>
            <a:ext cx="378619" cy="3786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0" name="Oval 42"/>
          <p:cNvSpPr>
            <a:spLocks noChangeArrowheads="1"/>
          </p:cNvSpPr>
          <p:nvPr/>
        </p:nvSpPr>
        <p:spPr bwMode="auto">
          <a:xfrm>
            <a:off x="3566865" y="3742152"/>
            <a:ext cx="378619" cy="3786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5</a:t>
            </a:r>
          </a:p>
        </p:txBody>
      </p:sp>
      <p:sp>
        <p:nvSpPr>
          <p:cNvPr id="11" name="Line 47"/>
          <p:cNvSpPr>
            <a:spLocks noChangeShapeType="1"/>
          </p:cNvSpPr>
          <p:nvPr/>
        </p:nvSpPr>
        <p:spPr bwMode="auto">
          <a:xfrm flipV="1">
            <a:off x="1943100" y="2536608"/>
            <a:ext cx="1143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48"/>
          <p:cNvSpPr>
            <a:spLocks noChangeShapeType="1"/>
          </p:cNvSpPr>
          <p:nvPr/>
        </p:nvSpPr>
        <p:spPr bwMode="auto">
          <a:xfrm flipH="1" flipV="1">
            <a:off x="2280030" y="2536608"/>
            <a:ext cx="12027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51"/>
          <p:cNvSpPr>
            <a:spLocks noChangeShapeType="1"/>
          </p:cNvSpPr>
          <p:nvPr/>
        </p:nvSpPr>
        <p:spPr bwMode="auto">
          <a:xfrm flipH="1" flipV="1">
            <a:off x="3266451" y="3534118"/>
            <a:ext cx="363930" cy="2489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4"/>
          <p:cNvSpPr>
            <a:spLocks noChangeShapeType="1"/>
          </p:cNvSpPr>
          <p:nvPr/>
        </p:nvSpPr>
        <p:spPr bwMode="auto">
          <a:xfrm flipH="1" flipV="1">
            <a:off x="2607466" y="3130114"/>
            <a:ext cx="290348" cy="174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5"/>
          <p:cNvSpPr>
            <a:spLocks noChangeShapeType="1"/>
          </p:cNvSpPr>
          <p:nvPr/>
        </p:nvSpPr>
        <p:spPr bwMode="auto">
          <a:xfrm flipH="1" flipV="1">
            <a:off x="2340165" y="2536607"/>
            <a:ext cx="665661" cy="7273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59"/>
          <p:cNvSpPr>
            <a:spLocks noChangeShapeType="1"/>
          </p:cNvSpPr>
          <p:nvPr/>
        </p:nvSpPr>
        <p:spPr bwMode="auto">
          <a:xfrm flipH="1" flipV="1">
            <a:off x="2360413" y="2482044"/>
            <a:ext cx="1585070" cy="5296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62"/>
          <p:cNvSpPr txBox="1">
            <a:spLocks noChangeArrowheads="1"/>
          </p:cNvSpPr>
          <p:nvPr/>
        </p:nvSpPr>
        <p:spPr bwMode="auto">
          <a:xfrm>
            <a:off x="1584276" y="4274667"/>
            <a:ext cx="101465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175" indent="-257175">
              <a:spcBef>
                <a:spcPct val="50000"/>
              </a:spcBef>
              <a:buClr>
                <a:schemeClr val="hlink"/>
              </a:buClr>
              <a:buSzPct val="70000"/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pre[4] = 3</a:t>
            </a:r>
          </a:p>
        </p:txBody>
      </p:sp>
      <p:sp>
        <p:nvSpPr>
          <p:cNvPr id="18" name="Text Box 63"/>
          <p:cNvSpPr txBox="1">
            <a:spLocks noChangeArrowheads="1"/>
          </p:cNvSpPr>
          <p:nvPr/>
        </p:nvSpPr>
        <p:spPr bwMode="auto">
          <a:xfrm>
            <a:off x="1584276" y="4771924"/>
            <a:ext cx="101465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200" dirty="0"/>
              <a:t>pre[5] = 4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2610390" y="4508736"/>
            <a:ext cx="719472" cy="348031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20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 Box 65"/>
          <p:cNvSpPr txBox="1">
            <a:spLocks noChangeArrowheads="1"/>
          </p:cNvSpPr>
          <p:nvPr/>
        </p:nvSpPr>
        <p:spPr bwMode="auto">
          <a:xfrm>
            <a:off x="3474486" y="4293844"/>
            <a:ext cx="88149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200" dirty="0"/>
              <a:t>pre[4] = </a:t>
            </a:r>
            <a:r>
              <a:rPr lang="en-US" altLang="zh-CN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 Box 66"/>
          <p:cNvSpPr txBox="1">
            <a:spLocks noChangeArrowheads="1"/>
          </p:cNvSpPr>
          <p:nvPr/>
        </p:nvSpPr>
        <p:spPr bwMode="auto">
          <a:xfrm>
            <a:off x="3474486" y="4779027"/>
            <a:ext cx="88149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 sz="2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sz="1200" dirty="0"/>
              <a:t>pre[5] = </a:t>
            </a:r>
            <a:r>
              <a:rPr lang="en-US" altLang="zh-CN" sz="1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90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5185E-6 C 0.0118 -0.00926 0.02569 -0.01551 0.03871 -0.02153 C 0.04357 -0.02778 0.05017 -0.03032 0.05486 -0.03657 C 0.06632 -0.05185 0.05364 -0.03981 0.06458 -0.0493 C 0.06753 -0.05463 0.07135 -0.05879 0.07413 -0.06435 C 0.075 -0.0662 0.075 -0.06875 0.07586 -0.07083 C 0.07777 -0.07546 0.08229 -0.08379 0.08229 -0.08356 C 0.08854 -0.10949 0.08871 -0.16342 0.06128 -0.16342 " pathEditMode="relative" rAng="0" ptsTypes="AAAAAA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73541" y="26352"/>
            <a:ext cx="300595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并查集优化策略（二）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0578" y="543852"/>
                <a:ext cx="8607885" cy="1390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按秩合并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即总是将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更浅的树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连接至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更深的树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上，避免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增加合并树的秩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14313" indent="-214313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“秩”表示集合对应树的深度，单个元素的树的秩定义为0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214313" indent="-214313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当两棵秩同为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的树联合时，它们的秩变为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pPr marL="214313" indent="-214313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为了方便比较，把集合秩的相反数存储在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根节点</a:t>
                </a:r>
                <a:r>
                  <a:rPr lang="en-US" altLang="zh-CN" b="1" dirty="0">
                    <a:solidFill>
                      <a:srgbClr val="F77A2D"/>
                    </a:solidFill>
                    <a:latin typeface="Times New Roman" pitchFamily="18" charset="0"/>
                    <a:cs typeface="Times New Roman" pitchFamily="18" charset="0"/>
                  </a:rPr>
                  <a:t>father[root] 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8" y="543852"/>
                <a:ext cx="8607885" cy="1390765"/>
              </a:xfrm>
              <a:prstGeom prst="rect">
                <a:avLst/>
              </a:prstGeom>
              <a:blipFill>
                <a:blip r:embed="rId2"/>
                <a:stretch>
                  <a:fillRect l="-442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2034984" y="2474992"/>
            <a:ext cx="1510903" cy="2311004"/>
            <a:chOff x="1189311" y="3299990"/>
            <a:chExt cx="2014537" cy="3081338"/>
          </a:xfrm>
        </p:grpSpPr>
        <p:sp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1841773" y="3299990"/>
              <a:ext cx="503238" cy="503238"/>
            </a:xfrm>
            <a:prstGeom prst="ellipse">
              <a:avLst/>
            </a:prstGeom>
            <a:solidFill>
              <a:srgbClr val="00B0F0"/>
            </a:solidFill>
            <a:ln w="50800" algn="ctr">
              <a:noFill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2100"/>
                <a:t>1</a:t>
              </a:r>
            </a:p>
          </p:txBody>
        </p:sp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189311" y="4295353"/>
              <a:ext cx="503237" cy="503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700611" y="4295353"/>
              <a:ext cx="503237" cy="503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908448" y="4295353"/>
              <a:ext cx="503238" cy="503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341836" y="5085928"/>
              <a:ext cx="503237" cy="5032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 flipH="1">
              <a:off x="1441723" y="3755603"/>
              <a:ext cx="473075" cy="514350"/>
            </a:xfrm>
            <a:prstGeom prst="straightConnector1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8" idx="0"/>
              <a:endCxn id="6" idx="3"/>
            </p:cNvCxnSpPr>
            <p:nvPr/>
          </p:nvCxnSpPr>
          <p:spPr bwMode="auto">
            <a:xfrm flipV="1">
              <a:off x="2594248" y="4750965"/>
              <a:ext cx="179388" cy="309563"/>
            </a:xfrm>
            <a:prstGeom prst="straightConnector1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6" idx="0"/>
              <a:endCxn id="4" idx="5"/>
            </p:cNvCxnSpPr>
            <p:nvPr/>
          </p:nvCxnSpPr>
          <p:spPr bwMode="auto">
            <a:xfrm flipH="1" flipV="1">
              <a:off x="2271986" y="3755603"/>
              <a:ext cx="681037" cy="514350"/>
            </a:xfrm>
            <a:prstGeom prst="straightConnector1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7" idx="0"/>
              <a:endCxn id="4" idx="4"/>
            </p:cNvCxnSpPr>
            <p:nvPr/>
          </p:nvCxnSpPr>
          <p:spPr bwMode="auto">
            <a:xfrm flipH="1" flipV="1">
              <a:off x="2094186" y="3828628"/>
              <a:ext cx="66675" cy="441325"/>
            </a:xfrm>
            <a:prstGeom prst="straightConnector1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700611" y="5878090"/>
              <a:ext cx="503237" cy="50323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57175" indent="-257175"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en-US" altLang="zh-CN" sz="240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11</a:t>
              </a:r>
            </a:p>
          </p:txBody>
        </p:sp>
        <p:cxnSp>
          <p:nvCxnSpPr>
            <p:cNvPr id="14" name="AutoShape 14"/>
            <p:cNvCxnSpPr>
              <a:cxnSpLocks noChangeShapeType="1"/>
              <a:stCxn id="8" idx="5"/>
              <a:endCxn id="13" idx="0"/>
            </p:cNvCxnSpPr>
            <p:nvPr/>
          </p:nvCxnSpPr>
          <p:spPr bwMode="auto">
            <a:xfrm>
              <a:off x="2772048" y="5541540"/>
              <a:ext cx="180975" cy="311150"/>
            </a:xfrm>
            <a:prstGeom prst="straightConnector1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5112060" y="3003207"/>
            <a:ext cx="1817061" cy="811240"/>
          </a:xfrm>
          <a:prstGeom prst="irregularSeal2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 dirty="0">
                <a:latin typeface="Times New Roman" pitchFamily="18" charset="0"/>
                <a:cs typeface="Times New Roman" pitchFamily="18" charset="0"/>
              </a:rPr>
              <a:t>father[1] = -3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28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8"/>
          <p:cNvSpPr txBox="1">
            <a:spLocks noChangeArrowheads="1"/>
          </p:cNvSpPr>
          <p:nvPr/>
        </p:nvSpPr>
        <p:spPr bwMode="auto">
          <a:xfrm>
            <a:off x="5220072" y="1047383"/>
            <a:ext cx="3410893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Union(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y){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Find(x);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Find(y);</a:t>
            </a:r>
          </a:p>
          <a:p>
            <a:pPr eaLnBrk="1" hangingPunct="1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 if(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return ; 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 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if( -father[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&gt; -father[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)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   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 else {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 if(father[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 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-= 1; //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相等时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father[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yRoot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 }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291" name="Oval 9"/>
          <p:cNvSpPr>
            <a:spLocks noChangeArrowheads="1"/>
          </p:cNvSpPr>
          <p:nvPr/>
        </p:nvSpPr>
        <p:spPr bwMode="auto">
          <a:xfrm>
            <a:off x="1158056" y="1491630"/>
            <a:ext cx="377429" cy="377429"/>
          </a:xfrm>
          <a:prstGeom prst="ellipse">
            <a:avLst/>
          </a:prstGeom>
          <a:solidFill>
            <a:srgbClr val="00B0F0"/>
          </a:solidFill>
          <a:ln w="50800" algn="ctr">
            <a:noFill/>
            <a:round/>
            <a:headEnd/>
            <a:tailEnd type="none" w="lg" len="lg"/>
          </a:ln>
        </p:spPr>
        <p:txBody>
          <a:bodyPr wrap="none" anchor="ctr"/>
          <a:lstStyle/>
          <a:p>
            <a:pPr algn="ctr" eaLnBrk="0" hangingPunct="0"/>
            <a:r>
              <a:rPr lang="en-US" altLang="zh-CN" sz="2100"/>
              <a:t>1</a:t>
            </a:r>
          </a:p>
        </p:txBody>
      </p:sp>
      <p:sp>
        <p:nvSpPr>
          <p:cNvPr id="12292" name="Oval 10"/>
          <p:cNvSpPr>
            <a:spLocks noChangeArrowheads="1"/>
          </p:cNvSpPr>
          <p:nvPr/>
        </p:nvSpPr>
        <p:spPr bwMode="auto">
          <a:xfrm>
            <a:off x="611560" y="2181003"/>
            <a:ext cx="377428" cy="377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2293" name="Oval 11"/>
          <p:cNvSpPr>
            <a:spLocks noChangeArrowheads="1"/>
          </p:cNvSpPr>
          <p:nvPr/>
        </p:nvSpPr>
        <p:spPr bwMode="auto">
          <a:xfrm>
            <a:off x="1745035" y="2181003"/>
            <a:ext cx="377428" cy="377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2294" name="Oval 12"/>
          <p:cNvSpPr>
            <a:spLocks noChangeArrowheads="1"/>
          </p:cNvSpPr>
          <p:nvPr/>
        </p:nvSpPr>
        <p:spPr bwMode="auto">
          <a:xfrm>
            <a:off x="1150912" y="2181003"/>
            <a:ext cx="377429" cy="377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5</a:t>
            </a:r>
          </a:p>
        </p:txBody>
      </p:sp>
      <p:sp>
        <p:nvSpPr>
          <p:cNvPr id="12295" name="Oval 13"/>
          <p:cNvSpPr>
            <a:spLocks noChangeArrowheads="1"/>
          </p:cNvSpPr>
          <p:nvPr/>
        </p:nvSpPr>
        <p:spPr bwMode="auto">
          <a:xfrm>
            <a:off x="1403648" y="2773934"/>
            <a:ext cx="377428" cy="3774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6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3329756" y="1491630"/>
            <a:ext cx="377429" cy="37742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0800" algn="ctr">
            <a:noFill/>
            <a:round/>
            <a:headEnd/>
            <a:tailEnd type="none" w="lg" len="lg"/>
          </a:ln>
        </p:spPr>
        <p:txBody>
          <a:bodyPr wrap="none" anchor="ctr"/>
          <a:lstStyle/>
          <a:p>
            <a:pPr algn="ctr" eaLnBrk="0" hangingPunct="0"/>
            <a:r>
              <a:rPr lang="en-US" altLang="zh-CN" sz="2100"/>
              <a:t>4</a:t>
            </a:r>
          </a:p>
        </p:txBody>
      </p:sp>
      <p:sp>
        <p:nvSpPr>
          <p:cNvPr id="43023" name="Oval 15"/>
          <p:cNvSpPr>
            <a:spLocks noChangeArrowheads="1"/>
          </p:cNvSpPr>
          <p:nvPr/>
        </p:nvSpPr>
        <p:spPr bwMode="auto">
          <a:xfrm>
            <a:off x="2930897" y="2139330"/>
            <a:ext cx="377428" cy="37742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8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3708375" y="2139330"/>
            <a:ext cx="377429" cy="37742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7</a:t>
            </a:r>
          </a:p>
        </p:txBody>
      </p:sp>
      <p:sp>
        <p:nvSpPr>
          <p:cNvPr id="43025" name="Oval 17"/>
          <p:cNvSpPr>
            <a:spLocks noChangeArrowheads="1"/>
          </p:cNvSpPr>
          <p:nvPr/>
        </p:nvSpPr>
        <p:spPr bwMode="auto">
          <a:xfrm>
            <a:off x="2682056" y="2732261"/>
            <a:ext cx="377429" cy="37742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>
                <a:effectLst>
                  <a:outerShdw blurRad="38100" dist="38100" dir="2700000" algn="tl">
                    <a:srgbClr val="FFFFFF"/>
                  </a:outerShdw>
                </a:effectLst>
              </a:rPr>
              <a:t>10</a:t>
            </a:r>
          </a:p>
        </p:txBody>
      </p:sp>
      <p:cxnSp>
        <p:nvCxnSpPr>
          <p:cNvPr id="12300" name="AutoShape 18"/>
          <p:cNvCxnSpPr>
            <a:cxnSpLocks noChangeShapeType="1"/>
            <a:stCxn id="12291" idx="3"/>
            <a:endCxn id="12292" idx="0"/>
          </p:cNvCxnSpPr>
          <p:nvPr/>
        </p:nvCxnSpPr>
        <p:spPr bwMode="auto">
          <a:xfrm flipH="1">
            <a:off x="800869" y="1833340"/>
            <a:ext cx="411956" cy="328613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7" name="AutoShape 19"/>
          <p:cNvCxnSpPr>
            <a:cxnSpLocks noChangeShapeType="1"/>
            <a:stCxn id="43023" idx="3"/>
            <a:endCxn id="43025" idx="0"/>
          </p:cNvCxnSpPr>
          <p:nvPr/>
        </p:nvCxnSpPr>
        <p:spPr bwMode="auto">
          <a:xfrm flipH="1">
            <a:off x="2871366" y="2481040"/>
            <a:ext cx="114300" cy="232172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 type="triangl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8" name="AutoShape 20"/>
          <p:cNvCxnSpPr>
            <a:cxnSpLocks noChangeShapeType="1"/>
            <a:stCxn id="43023" idx="0"/>
            <a:endCxn id="43022" idx="3"/>
          </p:cNvCxnSpPr>
          <p:nvPr/>
        </p:nvCxnSpPr>
        <p:spPr bwMode="auto">
          <a:xfrm flipV="1">
            <a:off x="3120206" y="1833340"/>
            <a:ext cx="264319" cy="286940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9" name="AutoShape 21"/>
          <p:cNvCxnSpPr>
            <a:cxnSpLocks noChangeShapeType="1"/>
            <a:stCxn id="43024" idx="0"/>
            <a:endCxn id="43022" idx="5"/>
          </p:cNvCxnSpPr>
          <p:nvPr/>
        </p:nvCxnSpPr>
        <p:spPr bwMode="auto">
          <a:xfrm flipH="1" flipV="1">
            <a:off x="3652416" y="1833340"/>
            <a:ext cx="245269" cy="286940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AutoShape 22"/>
          <p:cNvCxnSpPr>
            <a:cxnSpLocks noChangeShapeType="1"/>
            <a:stCxn id="12295" idx="0"/>
            <a:endCxn id="12293" idx="3"/>
          </p:cNvCxnSpPr>
          <p:nvPr/>
        </p:nvCxnSpPr>
        <p:spPr bwMode="auto">
          <a:xfrm flipV="1">
            <a:off x="1592362" y="2503158"/>
            <a:ext cx="207946" cy="270776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AutoShape 23"/>
          <p:cNvCxnSpPr>
            <a:cxnSpLocks noChangeShapeType="1"/>
            <a:stCxn id="12293" idx="0"/>
            <a:endCxn id="12291" idx="5"/>
          </p:cNvCxnSpPr>
          <p:nvPr/>
        </p:nvCxnSpPr>
        <p:spPr bwMode="auto">
          <a:xfrm flipH="1" flipV="1">
            <a:off x="1480716" y="1833340"/>
            <a:ext cx="453628" cy="328613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6" name="AutoShape 24"/>
          <p:cNvCxnSpPr>
            <a:cxnSpLocks noChangeShapeType="1"/>
            <a:stCxn id="12294" idx="0"/>
            <a:endCxn id="12291" idx="4"/>
          </p:cNvCxnSpPr>
          <p:nvPr/>
        </p:nvCxnSpPr>
        <p:spPr bwMode="auto">
          <a:xfrm flipV="1">
            <a:off x="1340222" y="1888109"/>
            <a:ext cx="7144" cy="273844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7" name="Oval 25"/>
          <p:cNvSpPr>
            <a:spLocks noChangeArrowheads="1"/>
          </p:cNvSpPr>
          <p:nvPr/>
        </p:nvSpPr>
        <p:spPr bwMode="auto">
          <a:xfrm>
            <a:off x="1043608" y="3368055"/>
            <a:ext cx="377428" cy="37742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257175" indent="-257175" algn="ctr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11</a:t>
            </a:r>
          </a:p>
        </p:txBody>
      </p:sp>
      <p:cxnSp>
        <p:nvCxnSpPr>
          <p:cNvPr id="12308" name="AutoShape 26"/>
          <p:cNvCxnSpPr>
            <a:cxnSpLocks noChangeShapeType="1"/>
            <a:stCxn id="12295" idx="3"/>
            <a:endCxn id="12307" idx="0"/>
          </p:cNvCxnSpPr>
          <p:nvPr/>
        </p:nvCxnSpPr>
        <p:spPr bwMode="auto">
          <a:xfrm flipH="1">
            <a:off x="1232322" y="3096089"/>
            <a:ext cx="226599" cy="271966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 type="triangl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7" name="AutoShape 29"/>
          <p:cNvCxnSpPr>
            <a:cxnSpLocks noChangeShapeType="1"/>
          </p:cNvCxnSpPr>
          <p:nvPr/>
        </p:nvCxnSpPr>
        <p:spPr bwMode="auto">
          <a:xfrm flipH="1" flipV="1">
            <a:off x="1558106" y="1720230"/>
            <a:ext cx="1257300" cy="457200"/>
          </a:xfrm>
          <a:prstGeom prst="straightConnector1">
            <a:avLst/>
          </a:pr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0" name="Text Box 30"/>
          <p:cNvSpPr txBox="1">
            <a:spLocks noChangeArrowheads="1"/>
          </p:cNvSpPr>
          <p:nvPr/>
        </p:nvSpPr>
        <p:spPr bwMode="auto">
          <a:xfrm>
            <a:off x="2104373" y="463643"/>
            <a:ext cx="4686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12311" name="Rectangle 32"/>
          <p:cNvSpPr>
            <a:spLocks noGrp="1" noChangeArrowheads="1"/>
          </p:cNvSpPr>
          <p:nvPr>
            <p:ph type="title" idx="4294967295"/>
          </p:nvPr>
        </p:nvSpPr>
        <p:spPr>
          <a:xfrm>
            <a:off x="269905" y="20520"/>
            <a:ext cx="300595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并查集优化策略（二）</a:t>
            </a:r>
          </a:p>
        </p:txBody>
      </p:sp>
    </p:spTree>
    <p:extLst>
      <p:ext uri="{BB962C8B-B14F-4D97-AF65-F5344CB8AC3E}">
        <p14:creationId xmlns:p14="http://schemas.microsoft.com/office/powerpoint/2010/main" val="41789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C 0.0132 0.0176 0.00747 0.04414 -2.22222E-6 0.06451 C -0.00347 0.07408 0.00087 0.06883 -0.00486 0.07747 C -0.00903 0.08395 -0.01354 0.09013 -0.01771 0.09692 C -0.02326 0.10556 -0.03073 0.12161 -0.03871 0.12686 C -0.04861 0.13365 -0.06423 0.12932 -0.07257 0.12932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64198E-7 C 0.01319 0.01759 0.00746 0.04413 4.16667E-6 0.06451 C -0.00348 0.07407 0.00086 0.06883 -0.00487 0.07747 C -0.00903 0.08395 -0.01355 0.09012 -0.01771 0.09691 C -0.02327 0.10555 -0.03073 0.1216 -0.03872 0.12685 C -0.04862 0.13364 -0.06424 0.12932 -0.07257 0.12932 " pathEditMode="relative" rAng="0" ptsTypes="AAAAAA">
                                      <p:cBhvr>
                                        <p:cTn id="8" dur="2000" fill="hold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64198E-7 C 0.01319 0.01759 0.00746 0.04413 4.72222E-6 0.06451 C -0.00348 0.07407 0.00086 0.06883 -0.00487 0.07747 C -0.00903 0.08395 -0.01355 0.09012 -0.01771 0.09691 C -0.02327 0.10555 -0.03073 0.1216 -0.03872 0.12685 C -0.04862 0.13364 -0.06424 0.12932 -0.07257 0.12932 " pathEditMode="relative" rAng="0" ptsTypes="AAAAAA">
                                      <p:cBhvr>
                                        <p:cTn id="10" dur="2000" fill="hold"/>
                                        <p:tgtEl>
                                          <p:spTgt spid="43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C 0.01319 0.01759 0.00746 0.04414 1.11111E-6 0.06451 C -0.00347 0.07408 0.00087 0.06883 -0.00486 0.07747 C -0.00903 0.08395 -0.01354 0.09012 -0.01771 0.09691 C -0.02326 0.10556 -0.03073 0.12161 -0.03872 0.12685 C -0.04861 0.13364 -0.06424 0.12932 -0.07257 0.12932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3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C 0.0132 0.01759 0.00747 0.04413 -2.5E-6 0.0645 C -0.00347 0.07407 0.00087 0.06883 -0.00486 0.07747 C -0.00903 0.08395 -0.01354 0.09012 -0.01771 0.09691 C -0.02326 0.10555 -0.03073 0.1216 -0.03871 0.12685 C -0.04861 0.13364 -0.06423 0.12932 -0.07257 0.12932 " pathEditMode="relative" rAng="0" ptsTypes="AAAAAA">
                                      <p:cBhvr>
                                        <p:cTn id="14" dur="2000" fill="hold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C 0.01319 0.01759 0.00746 0.04414 4.44444E-6 0.06451 C -0.00348 0.07407 0.00086 0.06883 -0.00487 0.07747 C -0.00903 0.08395 -0.01355 0.09012 -0.01771 0.09691 C -0.02327 0.10555 -0.03073 0.1216 -0.03872 0.12685 C -0.04862 0.13364 -0.06424 0.12932 -0.07257 0.12932 " pathEditMode="relative" rAng="0" ptsTypes="AAAAAA">
                                      <p:cBhvr>
                                        <p:cTn id="16" dur="2000" fill="hold"/>
                                        <p:tgtEl>
                                          <p:spTgt spid="43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C 0.01319 0.01759 0.00746 0.04414 2.77778E-6 0.06451 C -0.00347 0.07407 0.00087 0.06883 -0.00486 0.07747 C -0.00903 0.08395 -0.01354 0.09012 -0.01771 0.09691 C -0.02327 0.10555 -0.03073 0.1216 -0.03872 0.12685 C -0.04861 0.13364 -0.06424 0.12932 -0.07257 0.12932 " pathEditMode="relative" rAng="0" ptsTypes="AAAAAA">
                                      <p:cBhvr>
                                        <p:cTn id="18" dur="2000" fill="hold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7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2" grpId="0" animBg="1"/>
      <p:bldP spid="43023" grpId="0" animBg="1"/>
      <p:bldP spid="43024" grpId="0" animBg="1"/>
      <p:bldP spid="430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395" y="48334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问题描述：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是无向连通带权图</a:t>
                </a:r>
                <a:r>
                  <a:rPr lang="zh-CN" altLang="zh-CN" sz="1600" dirty="0"/>
                  <a:t>。</a:t>
                </a:r>
                <a:r>
                  <a:rPr lang="en-US" altLang="zh-CN" sz="1600" dirty="0"/>
                  <a:t>E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中每条边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600" dirty="0"/>
                  <a:t>。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的子图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是一棵包含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的所有顶点的树，则称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’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的生成树。生成树上各边权的总和称为该生成树的耗费。在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的所有生成树中，耗费最小的生成树称为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的最小生成树。请设计算法计算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的最小生成树的权重总和。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多组测试数据。每组测试数据的第一行输入图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中顶点的个数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&lt;1000)</m:t>
                    </m:r>
                  </m:oMath>
                </a14:m>
                <a:r>
                  <a:rPr lang="zh-CN" altLang="zh-CN" sz="1600" dirty="0">
                    <a:latin typeface="+mn-ea"/>
                  </a:rPr>
                  <a:t>；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后续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行输入图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𝐺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的权值矩阵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。第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zh-CN" sz="16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列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&lt;= 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的值表示边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dirty="0" err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的权值，如果为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个顶点到第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个顶点没有边相连。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最小生成树权重之和，每组测试数据输出一行。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450489"/>
                <a:ext cx="8712967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399" r="-1399" b="-200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5677" y="3524540"/>
            <a:ext cx="1821656" cy="1607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2090" y="3602431"/>
            <a:ext cx="1674186" cy="150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2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67495" y="20210"/>
            <a:ext cx="342023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</a:t>
            </a: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en-US" altLang="zh-CN" sz="2200" b="1" kern="12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7494" y="702078"/>
                <a:ext cx="8164945" cy="2301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 algn="just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无向带权图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={1, 2, …,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sz="1600" dirty="0"/>
                  <a:t>。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设最小生成树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𝑀𝑆𝑇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𝑇𝐸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600" dirty="0"/>
                  <a:t>，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该树的初始状态为</a:t>
                </a:r>
                <a:r>
                  <a:rPr lang="zh-CN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</m:t>
                    </m:r>
                  </m:oMath>
                </a14:m>
                <a:r>
                  <a:rPr lang="zh-CN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个顶点而无边</a:t>
                </a:r>
                <a:r>
                  <a:rPr lang="zh-CN" altLang="zh-CN" sz="1600" dirty="0"/>
                  <a:t>的</a:t>
                </a:r>
                <a:r>
                  <a:rPr lang="zh-CN" altLang="zh-CN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非连通图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{} )</m:t>
                    </m:r>
                  </m:oMath>
                </a14:m>
                <a:r>
                  <a:rPr lang="zh-CN" altLang="zh-CN" sz="1600" dirty="0"/>
                  <a:t>，</a:t>
                </a:r>
                <a:r>
                  <a:rPr lang="en-US" altLang="zh-CN" sz="1600" dirty="0"/>
                  <a:t> </a:t>
                </a:r>
                <a:r>
                  <a:rPr lang="en-US" altLang="zh-CN" sz="1600" dirty="0" err="1"/>
                  <a:t>Kruskal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算法将这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个顶点看成是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孤立的连通分支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pPr marL="257175" indent="-257175" algn="just">
                  <a:lnSpc>
                    <a:spcPct val="130000"/>
                  </a:lnSpc>
                  <a:buFont typeface="Wingdings" pitchFamily="2" charset="2"/>
                  <a:buChar char="Ø"/>
                </a:pPr>
                <a:endParaRPr lang="en-US" altLang="zh-CN" sz="1600" dirty="0"/>
              </a:p>
              <a:p>
                <a:pPr marL="257175" indent="-257175" algn="just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zh-CN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贪心选择：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在边集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中选择</a:t>
                </a:r>
                <a:r>
                  <a:rPr lang="zh-CN" altLang="zh-CN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权值最小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，如果将边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zh-CN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不产生回路</a:t>
                </a:r>
                <a:r>
                  <a:rPr lang="zh-CN" altLang="zh-CN" sz="1600" dirty="0"/>
                  <a:t>，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则将边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，即用边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中的两个连通分支合并成一个联通分支；否则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舍弃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它。循环此过程，直至所有顶点都在一个联通分支。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94" y="702078"/>
                <a:ext cx="8164945" cy="2301720"/>
              </a:xfrm>
              <a:prstGeom prst="rect">
                <a:avLst/>
              </a:prstGeom>
              <a:blipFill>
                <a:blip r:embed="rId2"/>
                <a:stretch>
                  <a:fillRect l="-311" r="-2795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112585" y="3651870"/>
            <a:ext cx="6674762" cy="658194"/>
          </a:xfrm>
          <a:prstGeom prst="rect">
            <a:avLst/>
          </a:prstGeom>
          <a:ln w="28575">
            <a:solidFill>
              <a:srgbClr val="1F7BE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算法俗称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避环法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，该算法的实现关键是在加入边时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避免出现环路</a:t>
            </a:r>
            <a:endParaRPr lang="en-US" altLang="zh-CN" sz="1600" b="1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用并查集来实现连通分支查找和合并的相关操作</a:t>
            </a:r>
          </a:p>
        </p:txBody>
      </p:sp>
    </p:spTree>
    <p:extLst>
      <p:ext uri="{BB962C8B-B14F-4D97-AF65-F5344CB8AC3E}">
        <p14:creationId xmlns:p14="http://schemas.microsoft.com/office/powerpoint/2010/main" val="18499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504" y="51470"/>
            <a:ext cx="469391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贪心算法正确性证明（交换论证法）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52A5FB-6F23-3B48-AFCC-FDE4E1511210}"/>
              </a:ext>
            </a:extLst>
          </p:cNvPr>
          <p:cNvSpPr/>
          <p:nvPr/>
        </p:nvSpPr>
        <p:spPr>
          <a:xfrm>
            <a:off x="323528" y="623003"/>
            <a:ext cx="8208912" cy="1372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交换论证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法（</a:t>
            </a:r>
            <a:r>
              <a:rPr lang="es-E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Exchange </a:t>
            </a:r>
            <a:r>
              <a:rPr lang="es-ES" altLang="zh-CN" sz="1600" b="1" dirty="0" err="1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Argument</a:t>
            </a:r>
            <a:r>
              <a:rPr lang="es-E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 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从任意一个最优解出发，经过不断用新的要素（符合贪心准则）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替换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解中的原有要素来改变这个解。通过有限步替换，把这个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最优解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改造</a:t>
            </a:r>
            <a:r>
              <a:rPr lang="zh-CN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成贪心算法的解。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如果替换过程中的每一步能保证解的</a:t>
            </a:r>
            <a:r>
              <a:rPr lang="zh-CN" altLang="zh-CN" sz="1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最优值不发生变化</a:t>
            </a:r>
            <a:r>
              <a:rPr lang="zh-CN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则证明了贪心算法的解也是最优的。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500841-23B5-C945-B078-1CF0F8E55537}"/>
              </a:ext>
            </a:extLst>
          </p:cNvPr>
          <p:cNvSpPr/>
          <p:nvPr/>
        </p:nvSpPr>
        <p:spPr>
          <a:xfrm>
            <a:off x="251520" y="2286254"/>
            <a:ext cx="8280920" cy="230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给出贪心算法解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的描述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最优算法解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（如果有多个则随机选</a:t>
            </a: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中的一个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不同要素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（可以是一个元素在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不在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反之</a:t>
            </a: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或者是一个子</a:t>
            </a: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的顺序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不一样）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s-E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交换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）上述不同的要素，然后</a:t>
            </a:r>
            <a:r>
              <a:rPr lang="zh-CN" altLang="es-E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论证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Argue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）得到的新解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不比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论证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类似的不同要素为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有限个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s-E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多项式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量级），然后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有限次（多项式量级）可以消除所有的不同，同时保证了算法的质量不比</a:t>
            </a:r>
            <a:r>
              <a:rPr lang="es-E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</a:p>
        </p:txBody>
      </p:sp>
    </p:spTree>
    <p:extLst>
      <p:ext uri="{BB962C8B-B14F-4D97-AF65-F5344CB8AC3E}">
        <p14:creationId xmlns:p14="http://schemas.microsoft.com/office/powerpoint/2010/main" val="30862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5664" y="20210"/>
            <a:ext cx="342023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最小生成树</a:t>
            </a: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en-US" altLang="zh-CN" sz="2200" b="1" kern="12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41239" y="771550"/>
                <a:ext cx="7992888" cy="3723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初始化：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中的所有边按照权值</a:t>
                </a:r>
                <a:r>
                  <a:rPr lang="zh-CN" altLang="en-US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从小到大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排序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MST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的边集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/>
                  <a:t>TE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初始化为空集。每一个顶点初始化为一个孤立的连通分支，对应并查集中的一个子集合。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endParaRPr lang="zh-CN" altLang="en-US" sz="1600" dirty="0"/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1600" dirty="0"/>
                  <a:t>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中寻找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权值最小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endParaRPr lang="zh-CN" altLang="en-US" sz="1600" dirty="0"/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如果顶点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位于两个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不同的集合</a:t>
                </a:r>
                <a:endParaRPr lang="en-US" altLang="zh-CN" sz="16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则将边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边集</a:t>
                </a:r>
                <a:r>
                  <a:rPr lang="en-US" altLang="zh-CN" sz="1600" dirty="0"/>
                  <a:t>TE</a:t>
                </a:r>
              </a:p>
              <a:p>
                <a:pPr marL="742950" lvl="1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并把顶点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所在的</a:t>
                </a:r>
                <a:r>
                  <a:rPr lang="zh-CN" altLang="en-US" sz="1600" b="1" dirty="0"/>
                  <a:t>两个子集合并成一个子集</a:t>
                </a:r>
                <a:endParaRPr lang="en-US" altLang="zh-CN" sz="1600" dirty="0"/>
              </a:p>
              <a:p>
                <a:pPr marL="742950" lvl="1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:r>
                  <a:rPr lang="en-US" altLang="zh-CN" sz="1600" dirty="0"/>
                  <a:t>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中删除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endParaRPr lang="zh-CN" altLang="en-US" sz="1600" dirty="0"/>
              </a:p>
              <a:p>
                <a:pPr marL="257175" indent="-257175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如果连通分支的数目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大于</a:t>
                </a:r>
                <a:r>
                  <a:rPr lang="en-US" altLang="zh-CN" sz="1600" b="1" dirty="0"/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，则转步骤</a:t>
                </a:r>
                <a:r>
                  <a:rPr lang="en-US" altLang="zh-CN" sz="1600" dirty="0"/>
                  <a:t>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；否则，算法结束。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9" y="771550"/>
                <a:ext cx="7992888" cy="3723327"/>
              </a:xfrm>
              <a:prstGeom prst="rect">
                <a:avLst/>
              </a:prstGeom>
              <a:blipFill>
                <a:blip r:embed="rId2"/>
                <a:stretch>
                  <a:fillRect l="-476" r="-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02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9512" y="771550"/>
            <a:ext cx="8229600" cy="247570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(A,D) (C,D) (B,E) 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(A,B) 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7011273" y="857250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179512" y="3530747"/>
            <a:ext cx="3761286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57175" indent="-257175" defTabSz="685800">
              <a:spcBef>
                <a:spcPct val="20000"/>
              </a:spcBef>
              <a:tabLst>
                <a:tab pos="989410" algn="l"/>
              </a:tabLst>
              <a:defRPr kern="0">
                <a:latin typeface="+mn-lt"/>
                <a:ea typeface="+mn-ea"/>
              </a:defRPr>
            </a:lvl1pPr>
            <a:lvl2pPr algn="ctr">
              <a:defRPr sz="4400">
                <a:solidFill>
                  <a:schemeClr val="tx2"/>
                </a:solidFill>
              </a:defRPr>
            </a:lvl2pPr>
            <a:lvl3pPr algn="ctr">
              <a:defRPr sz="4400">
                <a:solidFill>
                  <a:schemeClr val="tx2"/>
                </a:solidFill>
              </a:defRPr>
            </a:lvl3pPr>
            <a:lvl4pPr algn="ctr">
              <a:defRPr sz="4400">
                <a:solidFill>
                  <a:schemeClr val="tx2"/>
                </a:solidFill>
              </a:defRPr>
            </a:lvl4pPr>
            <a:lvl5pPr algn="ctr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dirty="0"/>
              <a:t> (A) (B) (C) (D) (E) (F) (G)</a:t>
            </a:r>
          </a:p>
          <a:p>
            <a:r>
              <a:rPr lang="en-US" altLang="zh-CN" dirty="0"/>
              <a:t>TE</a:t>
            </a:r>
            <a:r>
              <a:rPr lang="en-US" dirty="0"/>
              <a:t>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630032" y="94448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738377" y="88733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515732" y="185888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715882" y="168743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351901" y="248812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687432" y="141001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573132" y="215296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658607" y="1230230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7" name="AutoShape 26"/>
          <p:cNvCxnSpPr>
            <a:cxnSpLocks noChangeShapeType="1"/>
            <a:stCxn id="50" idx="2"/>
            <a:endCxn id="48" idx="6"/>
          </p:cNvCxnSpPr>
          <p:nvPr/>
        </p:nvCxnSpPr>
        <p:spPr bwMode="auto">
          <a:xfrm flipH="1">
            <a:off x="5915781" y="1030205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858756" y="117308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6258681" y="77422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315831" y="12385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436096" y="140168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909816" y="13385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6045385" y="1016933"/>
            <a:ext cx="540894" cy="883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801482" y="1830305"/>
            <a:ext cx="914400" cy="171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6024002" y="165391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7001632" y="1653919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224152" y="146501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7024127" y="1030206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395602" y="95281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759635" y="2102783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874413" y="233091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595805" y="197318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487281" y="20630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246637" y="183255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155643" y="173547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544557" y="186721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778309" y="178664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637652" y="239686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881252" y="222229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776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915566"/>
            <a:ext cx="8229600" cy="24482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</a:t>
            </a:r>
            <a:r>
              <a:rPr lang="en-US" sz="1800" dirty="0">
                <a:solidFill>
                  <a:srgbClr val="00B050"/>
                </a:solidFill>
              </a:rPr>
              <a:t>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/>
              <a:t>(C,D) (B,E) 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(A,B) 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7098870" y="998594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12857" y="3631391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kern="0" dirty="0">
                <a:latin typeface="+mn-lt"/>
                <a:ea typeface="+mn-ea"/>
              </a:rPr>
              <a:t>(A,D) (B) (C) (E) (F)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717629" y="108582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825974" y="102867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603329" y="200022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803479" y="182877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439498" y="262946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775029" y="1551359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660729" y="2294309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746204" y="1371574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7" name="AutoShape 26"/>
          <p:cNvCxnSpPr>
            <a:cxnSpLocks noChangeShapeType="1"/>
            <a:stCxn id="50" idx="2"/>
            <a:endCxn id="48" idx="6"/>
          </p:cNvCxnSpPr>
          <p:nvPr/>
        </p:nvCxnSpPr>
        <p:spPr bwMode="auto">
          <a:xfrm flipH="1">
            <a:off x="6003378" y="1171549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946353" y="1314424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6346278" y="91556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403428" y="13799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523693" y="15430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997413" y="147987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6132982" y="1158277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889079" y="1971649"/>
            <a:ext cx="914400" cy="171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6111599" y="179526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7089229" y="1795263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311749" y="16063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7111724" y="1171550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483199" y="109415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847232" y="2244127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962010" y="247225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683402" y="2114524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574878" y="22044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334234" y="197389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243240" y="1876819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632154" y="2008559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865906" y="192798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725249" y="2538212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968849" y="2363639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1E19FD3-CA33-5743-BE93-7047AEEF3AC0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9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849067"/>
            <a:ext cx="8229600" cy="24427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/>
              <a:t>(B,E) 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(A,B) 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882846" y="1087178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46654" y="3564892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kern="0" dirty="0">
                <a:latin typeface="+mn-lt"/>
                <a:ea typeface="+mn-ea"/>
              </a:rPr>
              <a:t>(A,C,D) (B) (E) (F)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501605" y="117440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609950" y="111725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387305" y="208880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87455" y="191735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223474" y="2718048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559005" y="1639943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444705" y="2382893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530180" y="1460158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7" name="AutoShape 26"/>
          <p:cNvCxnSpPr>
            <a:cxnSpLocks noChangeShapeType="1"/>
            <a:stCxn id="50" idx="2"/>
            <a:endCxn id="48" idx="6"/>
          </p:cNvCxnSpPr>
          <p:nvPr/>
        </p:nvCxnSpPr>
        <p:spPr bwMode="auto">
          <a:xfrm flipH="1">
            <a:off x="5787354" y="1260133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730329" y="1403008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6130254" y="100415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187404" y="14684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307669" y="16316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781389" y="156846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916958" y="1246861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673055" y="2060233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895575" y="188384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873205" y="1883847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095725" y="16949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895700" y="1260134"/>
            <a:ext cx="705152" cy="4216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267175" y="118274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631208" y="2332711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745986" y="256084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467378" y="2203108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358854" y="229300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118210" y="206247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027216" y="1965403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416130" y="2097143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649882" y="201657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509225" y="2626796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752825" y="2452223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65B5190-72C4-A041-B0AA-E511444F3A28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9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899399"/>
            <a:ext cx="8229600" cy="23924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/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(A,B) 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882846" y="1015170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15714" y="3575938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kern="0" dirty="0">
                <a:latin typeface="+mn-lt"/>
                <a:ea typeface="+mn-ea"/>
              </a:rPr>
              <a:t> (A,C,D) (B,E) (F)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501605" y="110240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609950" y="104525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387305" y="201680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87455" y="184535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223474" y="264604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559005" y="156793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444705" y="231088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530180" y="1388150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7" name="AutoShape 26"/>
          <p:cNvCxnSpPr>
            <a:cxnSpLocks noChangeShapeType="1"/>
            <a:stCxn id="50" idx="2"/>
            <a:endCxn id="48" idx="6"/>
          </p:cNvCxnSpPr>
          <p:nvPr/>
        </p:nvCxnSpPr>
        <p:spPr bwMode="auto">
          <a:xfrm flipH="1">
            <a:off x="5787354" y="1188125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730329" y="133100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6130254" y="93214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187404" y="139648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307669" y="155960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781389" y="149645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916958" y="1174853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673055" y="1988225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895575" y="181183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873205" y="1811839"/>
            <a:ext cx="727647" cy="17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095725" y="16229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895700" y="1188126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267175" y="111073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631208" y="2260703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745986" y="24888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467378" y="213110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358854" y="22209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118210" y="199047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027216" y="189339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416130" y="202513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649882" y="194456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509225" y="255478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752825" y="238021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00E373C-39EC-EA46-A007-EA061E37A7C3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4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788126"/>
            <a:ext cx="8229600" cy="25037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(A,B) 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7083281" y="926586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23528" y="3503951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kern="0" dirty="0">
                <a:latin typeface="+mn-lt"/>
                <a:ea typeface="+mn-ea"/>
              </a:rPr>
              <a:t>(A,B,C,D,E) (F)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 (D,E)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702040" y="101381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810385" y="95666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587740" y="192821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787890" y="175676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423909" y="2557456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759440" y="1479351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645140" y="2222301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730615" y="1299566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7" name="AutoShape 26"/>
          <p:cNvCxnSpPr>
            <a:cxnSpLocks noChangeShapeType="1"/>
            <a:stCxn id="50" idx="2"/>
            <a:endCxn id="48" idx="6"/>
          </p:cNvCxnSpPr>
          <p:nvPr/>
        </p:nvCxnSpPr>
        <p:spPr bwMode="auto">
          <a:xfrm flipH="1">
            <a:off x="5987789" y="1099541"/>
            <a:ext cx="822596" cy="57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930764" y="1242416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6330689" y="84355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387839" y="130790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508104" y="14710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981824" y="140786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6117393" y="1086269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873490" y="1899641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6096010" y="172325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7073640" y="1723255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296160" y="153434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7096135" y="1099542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467610" y="102215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831643" y="2172119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946421" y="240024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667813" y="2042516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559289" y="213240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318645" y="1901886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227651" y="1804811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616565" y="1936551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850317" y="185597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709660" y="2466204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953260" y="2291631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1523EA2-74B7-494E-B287-3D7BA46A7053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77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51520" y="948804"/>
            <a:ext cx="8229600" cy="248704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/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</a:t>
            </a:r>
            <a:r>
              <a:rPr lang="en-US" sz="1800" strike="sngStrike" dirty="0">
                <a:solidFill>
                  <a:srgbClr val="FF0000"/>
                </a:solidFill>
              </a:rPr>
              <a:t>(A,B)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/>
              <a:t>(C,F) 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954854" y="943162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284541" y="3731646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kern="0" dirty="0">
                <a:latin typeface="+mn-lt"/>
                <a:ea typeface="+mn-ea"/>
              </a:rPr>
              <a:t> (A,B,C,D,E) (F)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 (D,E)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573613" y="1030392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681958" y="973242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459313" y="1944792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659463" y="1773342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295482" y="2574032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631013" y="1495927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516713" y="2238877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602188" y="1316142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802337" y="1258992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259412" y="132447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379677" y="14875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853397" y="142444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988966" y="1102845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745063" y="1916217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967583" y="173983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945213" y="1739831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167733" y="15509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967708" y="1116118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339183" y="103872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703216" y="2188695"/>
            <a:ext cx="634114" cy="4271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817994" y="241682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539386" y="2059092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430862" y="214898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190218" y="191846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7099224" y="1821387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488138" y="1953127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721890" y="187255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581233" y="2482780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824833" y="2308207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F5BA975-0850-CF42-B783-84794DAE67DA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887330"/>
            <a:ext cx="8229600" cy="25485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</a:t>
            </a:r>
            <a:r>
              <a:rPr lang="en-US" sz="1800" strike="sngStrike" dirty="0">
                <a:solidFill>
                  <a:srgbClr val="FF0000"/>
                </a:solidFill>
              </a:rPr>
              <a:t>(A,B)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(C,F)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/>
              <a:t>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594814" y="857250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23528" y="3585607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kern="0" dirty="0">
                <a:latin typeface="+mn-lt"/>
                <a:ea typeface="+mn-ea"/>
              </a:rPr>
              <a:t>(A,B,C,D,E,F)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 (D,E) (C,F)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213573" y="94448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321918" y="88733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099273" y="185888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299423" y="168743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5935442" y="248812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270973" y="141001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156673" y="215296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6" name="AutoShape 24"/>
          <p:cNvCxnSpPr>
            <a:cxnSpLocks noChangeShapeType="1"/>
            <a:stCxn id="48" idx="4"/>
            <a:endCxn id="51" idx="0"/>
          </p:cNvCxnSpPr>
          <p:nvPr/>
        </p:nvCxnSpPr>
        <p:spPr bwMode="auto">
          <a:xfrm flipH="1">
            <a:off x="5242148" y="1230230"/>
            <a:ext cx="1143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442297" y="117308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5899372" y="123856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5019637" y="1401681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493357" y="13385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628926" y="1016933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385023" y="1830305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607543" y="165391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585173" y="1653919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6807693" y="146501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607668" y="1030206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6979143" y="95281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343176" y="2102783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457954" y="233091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179346" y="197318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070822" y="206307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6830178" y="183255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6739184" y="173547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128098" y="186721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361850" y="178664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221193" y="239686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464793" y="222229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FF1A703-BE44-7547-AC7F-F81B0E96405C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15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23528" y="756524"/>
            <a:ext cx="8229600" cy="260731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</a:t>
            </a:r>
            <a:r>
              <a:rPr lang="en-US" sz="1800" strike="sngStrike" dirty="0">
                <a:solidFill>
                  <a:srgbClr val="FF0000"/>
                </a:solidFill>
              </a:rPr>
              <a:t>(A,B)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(C,F)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strike="sngStrike" dirty="0">
                <a:solidFill>
                  <a:srgbClr val="FF0000"/>
                </a:solidFill>
              </a:rPr>
              <a:t>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522806" y="1015170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273275" y="3522863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kern="0" dirty="0">
                <a:latin typeface="+mn-lt"/>
                <a:ea typeface="+mn-ea"/>
              </a:rPr>
              <a:t>(A,B,C,D,E,F) (G)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 (D,E) (C,F)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141565" y="110240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249910" y="104525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027265" y="201680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227415" y="184535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5863434" y="2646040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198965" y="156793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084665" y="2310885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370289" y="1331000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5827364" y="139648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421349" y="149645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556918" y="1174853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313015" y="1988225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535535" y="1811838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513165" y="1811839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6735685" y="16229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535660" y="1188126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6907135" y="1110735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271168" y="2260703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385946" y="248883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107338" y="2131100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5998814" y="222099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6758170" y="1990470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6667176" y="1893395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056090" y="2025135"/>
            <a:ext cx="4572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289842" y="1944563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149185" y="2554788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392785" y="2380215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7DE1ED7-6846-E64A-AE22-76FD01756ACA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7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95536" y="843558"/>
            <a:ext cx="8229600" cy="25202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递增排列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1:  </a:t>
            </a:r>
            <a:r>
              <a:rPr lang="en-US" sz="1800" dirty="0">
                <a:solidFill>
                  <a:srgbClr val="00B050"/>
                </a:solidFill>
              </a:rPr>
              <a:t>	</a:t>
            </a:r>
            <a:r>
              <a:rPr lang="en-US" sz="1800" strike="sngStrike" dirty="0">
                <a:solidFill>
                  <a:srgbClr val="00B050"/>
                </a:solidFill>
              </a:rPr>
              <a:t>(A,D)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(C,D)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(B,E)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(D,E)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2:  	</a:t>
            </a:r>
            <a:r>
              <a:rPr lang="en-US" sz="1800" strike="sngStrike" dirty="0">
                <a:solidFill>
                  <a:srgbClr val="FF0000"/>
                </a:solidFill>
              </a:rPr>
              <a:t>(A,B)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strike="sngStrike" dirty="0">
                <a:solidFill>
                  <a:srgbClr val="00B050"/>
                </a:solidFill>
              </a:rPr>
              <a:t>(C,F)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strike="sngStrike" dirty="0">
                <a:solidFill>
                  <a:srgbClr val="FF0000"/>
                </a:solidFill>
              </a:rPr>
              <a:t>(A,C)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3:  	</a:t>
            </a:r>
            <a:r>
              <a:rPr lang="en-US" sz="1800" strike="sngStrike" dirty="0">
                <a:solidFill>
                  <a:srgbClr val="00B050"/>
                </a:solidFill>
              </a:rPr>
              <a:t>(E,G)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5:  	(D,G) (B,D)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6:  	(D,F)</a:t>
            </a:r>
          </a:p>
          <a:p>
            <a:pPr marL="348854" indent="-348854">
              <a:buNone/>
              <a:tabLst>
                <a:tab pos="472679" algn="l"/>
              </a:tabLst>
            </a:pPr>
            <a:r>
              <a:rPr lang="en-US" sz="1800" dirty="0"/>
              <a:t>10:	(F,G)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810838" y="871154"/>
            <a:ext cx="18473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50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490317" y="3516761"/>
            <a:ext cx="5314950" cy="678647"/>
          </a:xfrm>
          <a:prstGeom prst="rect">
            <a:avLst/>
          </a:prstGeom>
          <a:solidFill>
            <a:srgbClr val="CBEAFD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kern="0" dirty="0">
                <a:latin typeface="+mn-lt"/>
                <a:ea typeface="+mn-ea"/>
              </a:rPr>
              <a:t> </a:t>
            </a:r>
            <a:r>
              <a:rPr lang="en-US" kern="0" dirty="0">
                <a:solidFill>
                  <a:srgbClr val="F77A2D"/>
                </a:solidFill>
                <a:latin typeface="+mn-lt"/>
                <a:ea typeface="+mn-ea"/>
              </a:rPr>
              <a:t>(A,B,C,D,E,F,G)</a:t>
            </a:r>
          </a:p>
          <a:p>
            <a:pPr marL="257175" indent="-257175" defTabSz="685800">
              <a:spcBef>
                <a:spcPct val="20000"/>
              </a:spcBef>
              <a:tabLst>
                <a:tab pos="989410" algn="l"/>
              </a:tabLst>
              <a:defRPr/>
            </a:pPr>
            <a:r>
              <a:rPr lang="en-US" altLang="zh-CN" kern="0" dirty="0"/>
              <a:t>TE</a:t>
            </a:r>
            <a:r>
              <a:rPr lang="en-US" kern="0" dirty="0"/>
              <a:t>:</a:t>
            </a:r>
            <a:r>
              <a:rPr lang="zh-CN" altLang="en-US" kern="0" dirty="0"/>
              <a:t> </a:t>
            </a:r>
            <a:r>
              <a:rPr lang="en-US" kern="0" dirty="0"/>
              <a:t>(A,D) (C,D) (B,E) (D,E) (C,F) (E,G)</a:t>
            </a:r>
            <a:endParaRPr lang="en-US" kern="0" dirty="0">
              <a:latin typeface="+mn-lt"/>
              <a:ea typeface="+mn-ea"/>
            </a:endParaRP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5429597" y="95838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A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537942" y="90123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B</a:t>
            </a: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315297" y="187278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C</a:t>
            </a: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15447" y="170133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D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151466" y="2502024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F</a:t>
            </a: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486997" y="1423919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/>
              <a:t>E</a:t>
            </a: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72697" y="2166869"/>
            <a:ext cx="285750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dirty="0"/>
              <a:t>G</a:t>
            </a:r>
          </a:p>
        </p:txBody>
      </p:sp>
      <p:cxnSp>
        <p:nvCxnSpPr>
          <p:cNvPr id="58" name="AutoShape 32"/>
          <p:cNvCxnSpPr>
            <a:cxnSpLocks noChangeShapeType="1"/>
            <a:stCxn id="52" idx="0"/>
            <a:endCxn id="50" idx="4"/>
          </p:cNvCxnSpPr>
          <p:nvPr/>
        </p:nvCxnSpPr>
        <p:spPr bwMode="auto">
          <a:xfrm flipV="1">
            <a:off x="6658321" y="1186984"/>
            <a:ext cx="22496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60" name="Text Box 63"/>
          <p:cNvSpPr txBox="1">
            <a:spLocks noChangeArrowheads="1"/>
          </p:cNvSpPr>
          <p:nvPr/>
        </p:nvSpPr>
        <p:spPr bwMode="auto">
          <a:xfrm>
            <a:off x="6115396" y="125246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709381" y="135243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63" name="AutoShape 26"/>
          <p:cNvCxnSpPr>
            <a:cxnSpLocks noChangeShapeType="1"/>
            <a:stCxn id="48" idx="5"/>
            <a:endCxn id="52" idx="1"/>
          </p:cNvCxnSpPr>
          <p:nvPr/>
        </p:nvCxnSpPr>
        <p:spPr bwMode="auto">
          <a:xfrm rot="16200000" flipH="1">
            <a:off x="5844950" y="1030837"/>
            <a:ext cx="540894" cy="88379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cxnSp>
        <p:nvCxnSpPr>
          <p:cNvPr id="64" name="AutoShape 26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5601047" y="1844209"/>
            <a:ext cx="914400" cy="17145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5823567" y="1667822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6" name="AutoShape 26"/>
          <p:cNvCxnSpPr>
            <a:cxnSpLocks noChangeShapeType="1"/>
            <a:stCxn id="52" idx="6"/>
            <a:endCxn id="54" idx="3"/>
          </p:cNvCxnSpPr>
          <p:nvPr/>
        </p:nvCxnSpPr>
        <p:spPr bwMode="auto">
          <a:xfrm flipV="1">
            <a:off x="6801197" y="1667823"/>
            <a:ext cx="727647" cy="17638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7023717" y="14789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68" name="AutoShape 32"/>
          <p:cNvCxnSpPr>
            <a:cxnSpLocks noChangeShapeType="1"/>
            <a:stCxn id="54" idx="1"/>
            <a:endCxn id="50" idx="6"/>
          </p:cNvCxnSpPr>
          <p:nvPr/>
        </p:nvCxnSpPr>
        <p:spPr bwMode="auto">
          <a:xfrm flipH="1" flipV="1">
            <a:off x="6823692" y="1044110"/>
            <a:ext cx="705152" cy="421657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7195167" y="966719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</a:t>
            </a:r>
          </a:p>
        </p:txBody>
      </p:sp>
      <p:cxnSp>
        <p:nvCxnSpPr>
          <p:cNvPr id="70" name="AutoShape 26"/>
          <p:cNvCxnSpPr>
            <a:cxnSpLocks noChangeShapeType="1"/>
            <a:stCxn id="51" idx="5"/>
            <a:endCxn id="53" idx="1"/>
          </p:cNvCxnSpPr>
          <p:nvPr/>
        </p:nvCxnSpPr>
        <p:spPr bwMode="auto">
          <a:xfrm>
            <a:off x="5559200" y="2116687"/>
            <a:ext cx="634114" cy="427184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673978" y="234481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2</a:t>
            </a:r>
          </a:p>
        </p:txBody>
      </p:sp>
      <p:cxnSp>
        <p:nvCxnSpPr>
          <p:cNvPr id="72" name="AutoShape 32"/>
          <p:cNvCxnSpPr>
            <a:cxnSpLocks noChangeShapeType="1"/>
            <a:stCxn id="52" idx="4"/>
            <a:endCxn id="53" idx="7"/>
          </p:cNvCxnSpPr>
          <p:nvPr/>
        </p:nvCxnSpPr>
        <p:spPr bwMode="auto">
          <a:xfrm flipH="1">
            <a:off x="6395370" y="1987084"/>
            <a:ext cx="262952" cy="556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6286846" y="207697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6</a:t>
            </a:r>
          </a:p>
        </p:txBody>
      </p:sp>
      <p:sp>
        <p:nvSpPr>
          <p:cNvPr id="74" name="Text Box 63"/>
          <p:cNvSpPr txBox="1">
            <a:spLocks noChangeArrowheads="1"/>
          </p:cNvSpPr>
          <p:nvPr/>
        </p:nvSpPr>
        <p:spPr bwMode="auto">
          <a:xfrm>
            <a:off x="7046202" y="1846454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5</a:t>
            </a:r>
          </a:p>
        </p:txBody>
      </p:sp>
      <p:cxnSp>
        <p:nvCxnSpPr>
          <p:cNvPr id="75" name="AutoShape 26"/>
          <p:cNvCxnSpPr>
            <a:cxnSpLocks noChangeShapeType="1"/>
            <a:stCxn id="52" idx="5"/>
            <a:endCxn id="55" idx="1"/>
          </p:cNvCxnSpPr>
          <p:nvPr/>
        </p:nvCxnSpPr>
        <p:spPr bwMode="auto">
          <a:xfrm rot="16200000" flipH="1">
            <a:off x="6955208" y="1749379"/>
            <a:ext cx="263479" cy="6551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cxnSp>
        <p:nvCxnSpPr>
          <p:cNvPr id="76" name="AutoShape 26"/>
          <p:cNvCxnSpPr>
            <a:cxnSpLocks noChangeShapeType="1"/>
            <a:stCxn id="55" idx="0"/>
            <a:endCxn id="54" idx="4"/>
          </p:cNvCxnSpPr>
          <p:nvPr/>
        </p:nvCxnSpPr>
        <p:spPr bwMode="auto">
          <a:xfrm rot="5400000" flipH="1" flipV="1">
            <a:off x="7344122" y="1881119"/>
            <a:ext cx="457200" cy="114300"/>
          </a:xfrm>
          <a:prstGeom prst="straightConnector1">
            <a:avLst/>
          </a:prstGeom>
          <a:noFill/>
          <a:ln w="38100">
            <a:solidFill>
              <a:srgbClr val="F77A2D"/>
            </a:solidFill>
            <a:round/>
            <a:headEnd/>
            <a:tailEnd type="none" w="med" len="med"/>
          </a:ln>
        </p:spPr>
      </p:cxnSp>
      <p:sp>
        <p:nvSpPr>
          <p:cNvPr id="77" name="Text Box 63"/>
          <p:cNvSpPr txBox="1">
            <a:spLocks noChangeArrowheads="1"/>
          </p:cNvSpPr>
          <p:nvPr/>
        </p:nvSpPr>
        <p:spPr bwMode="auto">
          <a:xfrm>
            <a:off x="7577874" y="1800547"/>
            <a:ext cx="30649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3</a:t>
            </a:r>
          </a:p>
        </p:txBody>
      </p:sp>
      <p:cxnSp>
        <p:nvCxnSpPr>
          <p:cNvPr id="78" name="AutoShape 26"/>
          <p:cNvCxnSpPr>
            <a:cxnSpLocks noChangeShapeType="1"/>
            <a:stCxn id="53" idx="6"/>
            <a:endCxn id="55" idx="3"/>
          </p:cNvCxnSpPr>
          <p:nvPr/>
        </p:nvCxnSpPr>
        <p:spPr bwMode="auto">
          <a:xfrm flipV="1">
            <a:off x="6437217" y="2410772"/>
            <a:ext cx="977327" cy="234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</p:cxnSp>
      <p:sp>
        <p:nvSpPr>
          <p:cNvPr id="79" name="Text Box 63"/>
          <p:cNvSpPr txBox="1">
            <a:spLocks noChangeArrowheads="1"/>
          </p:cNvSpPr>
          <p:nvPr/>
        </p:nvSpPr>
        <p:spPr bwMode="auto">
          <a:xfrm>
            <a:off x="6680817" y="2236199"/>
            <a:ext cx="42832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Verdana" pitchFamily="34" charset="0"/>
              </a:rPr>
              <a:t>10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7C7CF49-4046-FC44-9D2B-E47B51409E53}"/>
              </a:ext>
            </a:extLst>
          </p:cNvPr>
          <p:cNvSpPr txBox="1">
            <a:spLocks/>
          </p:cNvSpPr>
          <p:nvPr/>
        </p:nvSpPr>
        <p:spPr>
          <a:xfrm>
            <a:off x="122814" y="45661"/>
            <a:ext cx="3022687" cy="363176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算法运行实例</a:t>
            </a:r>
            <a:endParaRPr lang="en-US" sz="22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6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2715766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策略一：选择具有最早开始时间，而且不与已安排的活动冲突的活动。</a:t>
            </a:r>
          </a:p>
        </p:txBody>
      </p:sp>
      <p:sp>
        <p:nvSpPr>
          <p:cNvPr id="5" name="矩形 4"/>
          <p:cNvSpPr/>
          <p:nvPr/>
        </p:nvSpPr>
        <p:spPr>
          <a:xfrm>
            <a:off x="4716016" y="2715766"/>
            <a:ext cx="3744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策略二：选择具有最短使用时间，而且不与已安排的活动冲突的活动。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7777" y="4609460"/>
            <a:ext cx="771265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策略三：选择具有最早结束时间，而且不与已安排的活动冲突的活动。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5576" y="3435846"/>
            <a:ext cx="2808312" cy="3693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E = {(0, 10), (2, 5), (7, 9)}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95591" y="3435846"/>
            <a:ext cx="2628737" cy="36933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E = {(0, 4), (3, 6), (5, 9)}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3528" y="951948"/>
                <a:ext cx="8496944" cy="169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假设某社团某一天要组织</a:t>
                </a:r>
                <a14:m>
                  <m:oMath xmlns:m="http://schemas.openxmlformats.org/officeDocument/2006/math"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个活动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𝐸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={1, 2,⋯,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𝑛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，其中每个活动都要求使用同一礼堂，而且在同一时间内只有一个活动能使用这个礼堂。每个活动</a:t>
                </a:r>
                <a14:m>
                  <m:oMath xmlns:m="http://schemas.openxmlformats.org/officeDocument/2006/math"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都有一个要求使用礼堂的起始时间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和结束时间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，且有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。如果选择了活动</a:t>
                </a:r>
                <a14:m>
                  <m:oMath xmlns:m="http://schemas.openxmlformats.org/officeDocument/2006/math"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，则它在半开时间区间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内占用资源。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若区间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与区间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不相交，则称活动</a:t>
                </a:r>
                <a14:m>
                  <m:oMath xmlns:m="http://schemas.openxmlformats.org/officeDocument/2006/math">
                    <m:r>
                      <a:rPr lang="zh-CN" altLang="en-US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𝐢</m:t>
                    </m:r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与活动</a:t>
                </a:r>
                <a14:m>
                  <m:oMath xmlns:m="http://schemas.openxmlformats.org/officeDocument/2006/math">
                    <m:r>
                      <a:rPr lang="zh-CN" altLang="en-US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𝐣</m:t>
                    </m:r>
                  </m:oMath>
                </a14:m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是相容的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。现在给定</a:t>
                </a:r>
                <a14:m>
                  <m:oMath xmlns:m="http://schemas.openxmlformats.org/officeDocument/2006/math">
                    <m:r>
                      <a:rPr lang="zh-CN" altLang="en-US" sz="16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个活动的开始时间和结束时间，请设计一个活动安排方案，使得安排的相容活动数目最多。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51948"/>
                <a:ext cx="8496944" cy="1691810"/>
              </a:xfrm>
              <a:prstGeom prst="rect">
                <a:avLst/>
              </a:prstGeom>
              <a:blipFill>
                <a:blip r:embed="rId2"/>
                <a:stretch>
                  <a:fillRect l="-149" r="-149" b="-3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96803" y="51470"/>
            <a:ext cx="187743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活动安排问题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56C23B-2731-DB42-9A12-E3172AD2305D}"/>
              </a:ext>
            </a:extLst>
          </p:cNvPr>
          <p:cNvSpPr/>
          <p:nvPr/>
        </p:nvSpPr>
        <p:spPr>
          <a:xfrm>
            <a:off x="827584" y="4299942"/>
            <a:ext cx="2520280" cy="45719"/>
          </a:xfrm>
          <a:prstGeom prst="rect">
            <a:avLst/>
          </a:prstGeom>
          <a:solidFill>
            <a:srgbClr val="F77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84B9FC-E75B-2247-8CB1-1A2D09BA1DBF}"/>
              </a:ext>
            </a:extLst>
          </p:cNvPr>
          <p:cNvSpPr/>
          <p:nvPr/>
        </p:nvSpPr>
        <p:spPr>
          <a:xfrm>
            <a:off x="1187624" y="4100105"/>
            <a:ext cx="64807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8CAA0B-DE06-684C-AB3B-3FD74FEF506D}"/>
              </a:ext>
            </a:extLst>
          </p:cNvPr>
          <p:cNvSpPr/>
          <p:nvPr/>
        </p:nvSpPr>
        <p:spPr>
          <a:xfrm>
            <a:off x="2447764" y="4099464"/>
            <a:ext cx="540060" cy="46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1BD64B-61FC-F045-BF95-E67F48BA7509}"/>
              </a:ext>
            </a:extLst>
          </p:cNvPr>
          <p:cNvSpPr/>
          <p:nvPr/>
        </p:nvSpPr>
        <p:spPr>
          <a:xfrm>
            <a:off x="6089600" y="4284396"/>
            <a:ext cx="498624" cy="45719"/>
          </a:xfrm>
          <a:prstGeom prst="rect">
            <a:avLst/>
          </a:prstGeom>
          <a:solidFill>
            <a:srgbClr val="F77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1F909D-0FAC-AB43-AAD8-99A138A620D9}"/>
              </a:ext>
            </a:extLst>
          </p:cNvPr>
          <p:cNvSpPr/>
          <p:nvPr/>
        </p:nvSpPr>
        <p:spPr>
          <a:xfrm>
            <a:off x="5508104" y="4084559"/>
            <a:ext cx="64807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EEBA37-3035-7341-9800-B8B3BE4B927C}"/>
              </a:ext>
            </a:extLst>
          </p:cNvPr>
          <p:cNvSpPr/>
          <p:nvPr/>
        </p:nvSpPr>
        <p:spPr>
          <a:xfrm>
            <a:off x="6516216" y="4083918"/>
            <a:ext cx="540060" cy="46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E253CA-5DC1-6140-AB1D-525E012119E2}"/>
              </a:ext>
            </a:extLst>
          </p:cNvPr>
          <p:cNvGrpSpPr/>
          <p:nvPr/>
        </p:nvGrpSpPr>
        <p:grpSpPr>
          <a:xfrm>
            <a:off x="251148" y="415574"/>
            <a:ext cx="1656556" cy="499992"/>
            <a:chOff x="611188" y="1297672"/>
            <a:chExt cx="1170503" cy="499992"/>
          </a:xfrm>
        </p:grpSpPr>
        <p:sp>
          <p:nvSpPr>
            <p:cNvPr id="18" name="对角圆角矩形 17">
              <a:extLst>
                <a:ext uri="{FF2B5EF4-FFF2-40B4-BE49-F238E27FC236}">
                  <a16:creationId xmlns:a16="http://schemas.microsoft.com/office/drawing/2014/main" id="{78B33F42-9425-C448-A391-3C0C43E7D201}"/>
                </a:ext>
              </a:extLst>
            </p:cNvPr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A4405D9-A365-3E4A-8BB2-1CEDC7F66BE7}"/>
                </a:ext>
              </a:extLst>
            </p:cNvPr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任务描述：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2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2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83568" y="742166"/>
          <a:ext cx="5832648" cy="3413760"/>
        </p:xfrm>
        <a:graphic>
          <a:graphicData uri="http://schemas.openxmlformats.org/drawingml/2006/table">
            <a:tbl>
              <a:tblPr/>
              <a:tblGrid>
                <a:gridCol w="5832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1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kruskal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(node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juSet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MaxV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],</a:t>
                      </a:r>
                      <a:r>
                        <a:rPr lang="en-US" sz="14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numV,edge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edgeSet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MaxE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],</a:t>
                      </a:r>
                      <a:r>
                        <a:rPr lang="en-US" sz="14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numE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400" b="1" kern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qsort(edgeSet, numE, sizeof(struct edge</a:t>
                      </a:r>
                      <a:r>
                        <a:rPr lang="en-US" sz="1400" b="1" kern="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), </a:t>
                      </a:r>
                      <a:r>
                        <a:rPr lang="en-US" sz="1400" b="1" kern="0" dirty="0" err="1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cmp</a:t>
                      </a:r>
                      <a:r>
                        <a:rPr lang="en-US" sz="1400" b="1" kern="0" dirty="0">
                          <a:solidFill>
                            <a:srgbClr val="F77A2D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);//</a:t>
                      </a:r>
                      <a:r>
                        <a:rPr lang="zh-CN" sz="1400" b="1" kern="0" dirty="0">
                          <a:solidFill>
                            <a:srgbClr val="F77A2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将边排序</a:t>
                      </a:r>
                      <a:endParaRPr lang="zh-CN" sz="1400" b="1" kern="100" dirty="0">
                        <a:solidFill>
                          <a:srgbClr val="F77A2D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400" kern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>
                          <a:latin typeface="Times New Roman"/>
                          <a:ea typeface="宋体"/>
                          <a:cs typeface="Times New Roman"/>
                        </a:rPr>
                        <a:t>totalCost 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= 0,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cntE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= 0,fatherX,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fatherY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for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1400" kern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int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= 0;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&lt;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numE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;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++) 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{//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贪心选择边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fatherX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Find_Set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edgeSet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].x);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fatherY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Find_Set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edgeSet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].y);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        if 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fatherX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!=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fatherY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) {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    Union(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fatherX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,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fatherY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);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totalCost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+=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edgeSet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[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].w;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cntE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++;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}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cntE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== numV-1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)//</a:t>
                      </a:r>
                      <a:r>
                        <a:rPr lang="zh-CN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已得到</a:t>
                      </a:r>
                      <a:r>
                        <a:rPr lang="en-US" sz="1400" kern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MST</a:t>
                      </a:r>
                      <a:endParaRPr lang="zh-CN" sz="1400" kern="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    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totalCost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}</a:t>
                      </a:r>
                      <a:r>
                        <a:rPr lang="en-US" sz="1400" kern="0" dirty="0">
                          <a:solidFill>
                            <a:srgbClr val="008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// end for (</a:t>
                      </a:r>
                      <a:r>
                        <a:rPr lang="en-US" sz="1400" kern="0" dirty="0" err="1">
                          <a:solidFill>
                            <a:srgbClr val="008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en-US" sz="1400" kern="0" dirty="0">
                          <a:solidFill>
                            <a:srgbClr val="0000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return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1400" kern="0" dirty="0" err="1">
                          <a:latin typeface="Times New Roman"/>
                          <a:ea typeface="宋体"/>
                          <a:cs typeface="Times New Roman"/>
                        </a:rPr>
                        <a:t>totalCost</a:t>
                      </a: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;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宋体"/>
                          <a:cs typeface="Times New Roman"/>
                        </a:rPr>
                        <a:t>}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6748" marR="1674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8417" name="Object 1"/>
          <p:cNvGraphicFramePr>
            <a:graphicFrameLocks noChangeAspect="1"/>
          </p:cNvGraphicFramePr>
          <p:nvPr>
            <p:extLst/>
          </p:nvPr>
        </p:nvGraphicFramePr>
        <p:xfrm>
          <a:off x="3347864" y="4452237"/>
          <a:ext cx="1674186" cy="46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3" imgW="710891" imgH="203112" progId="Equation.DSMT4">
                  <p:embed/>
                </p:oleObj>
              </mc:Choice>
              <mc:Fallback>
                <p:oleObj name="Equation" r:id="rId3" imgW="710891" imgH="203112" progId="Equation.DSMT4">
                  <p:embed/>
                  <p:pic>
                    <p:nvPicPr>
                      <p:cNvPr id="18841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452237"/>
                        <a:ext cx="1674186" cy="46877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827584" y="1398954"/>
            <a:ext cx="3744416" cy="1478830"/>
          </a:xfrm>
          <a:prstGeom prst="rect">
            <a:avLst/>
          </a:prstGeom>
          <a:noFill/>
          <a:ln>
            <a:solidFill>
              <a:srgbClr val="F77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039" y="16754"/>
            <a:ext cx="150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6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8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67495" y="20210"/>
            <a:ext cx="321344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算法正确性证明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187728-BEB6-B347-B673-D7D4465BF371}"/>
              </a:ext>
            </a:extLst>
          </p:cNvPr>
          <p:cNvSpPr/>
          <p:nvPr/>
        </p:nvSpPr>
        <p:spPr>
          <a:xfrm>
            <a:off x="220924" y="627534"/>
            <a:ext cx="74310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：给定连通带权图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s-E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s-E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算法的输出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72717D-149F-8744-8E40-091E4EF24EED}"/>
              </a:ext>
            </a:extLst>
          </p:cNvPr>
          <p:cNvSpPr/>
          <p:nvPr/>
        </p:nvSpPr>
        <p:spPr>
          <a:xfrm>
            <a:off x="220924" y="1241014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证明：（交换论证法）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1CBC71-B679-DE4E-8005-32573C9D9ECC}"/>
              </a:ext>
            </a:extLst>
          </p:cNvPr>
          <p:cNvSpPr/>
          <p:nvPr/>
        </p:nvSpPr>
        <p:spPr>
          <a:xfrm>
            <a:off x="220924" y="1841924"/>
            <a:ext cx="35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是一棵生成树，因为：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695AC8-615E-CC45-BDDC-DDCE6F19D505}"/>
              </a:ext>
            </a:extLst>
          </p:cNvPr>
          <p:cNvSpPr/>
          <p:nvPr/>
        </p:nvSpPr>
        <p:spPr>
          <a:xfrm>
            <a:off x="220924" y="2432546"/>
            <a:ext cx="5184576" cy="1302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s-E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是森林，没有回路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包括所有结点（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是连通的、算法性质保障）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是连通的（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是连通的、算法性质保障）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FC8965-E951-3143-835A-8DB214E77B7A}"/>
              </a:ext>
            </a:extLst>
          </p:cNvPr>
          <p:cNvSpPr/>
          <p:nvPr/>
        </p:nvSpPr>
        <p:spPr>
          <a:xfrm>
            <a:off x="220924" y="4074626"/>
            <a:ext cx="331853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是一棵最小生成树：</a:t>
            </a:r>
          </a:p>
        </p:txBody>
      </p:sp>
    </p:spTree>
    <p:extLst>
      <p:ext uri="{BB962C8B-B14F-4D97-AF65-F5344CB8AC3E}">
        <p14:creationId xmlns:p14="http://schemas.microsoft.com/office/powerpoint/2010/main" val="10004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67495" y="20210"/>
            <a:ext cx="321344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算法正确性证明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1CBC71-B679-DE4E-8005-32573C9D9ECC}"/>
              </a:ext>
            </a:extLst>
          </p:cNvPr>
          <p:cNvSpPr/>
          <p:nvPr/>
        </p:nvSpPr>
        <p:spPr>
          <a:xfrm>
            <a:off x="179511" y="1698362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9695DA8-2EC0-1F4C-84BD-C2AE5BDD5903}"/>
                  </a:ext>
                </a:extLst>
              </p:cNvPr>
              <p:cNvSpPr/>
              <p:nvPr/>
            </p:nvSpPr>
            <p:spPr>
              <a:xfrm>
                <a:off x="179511" y="2227122"/>
                <a:ext cx="8640959" cy="153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= (V, E)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:r>
                  <a:rPr lang="es-E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Kruskal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算法得到的生成树；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(V, E*)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是一棵最小生成树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T*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，则命题成立；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p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)≤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*至少存在一条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不相同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𝑒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∉</m:t>
                    </m:r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</m:oMath>
                </a14:m>
                <a:endParaRPr lang="es-E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695DA8-2EC0-1F4C-84BD-C2AE5BDD5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2227122"/>
                <a:ext cx="8640959" cy="1532727"/>
              </a:xfrm>
              <a:prstGeom prst="rect">
                <a:avLst/>
              </a:prstGeom>
              <a:blipFill rotWithShape="0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2B89147-059F-EA4E-80DD-70B0C322101F}"/>
                  </a:ext>
                </a:extLst>
              </p:cNvPr>
              <p:cNvSpPr/>
              <p:nvPr/>
            </p:nvSpPr>
            <p:spPr>
              <a:xfrm>
                <a:off x="179511" y="3863419"/>
                <a:ext cx="8447321" cy="9233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加入树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中，则得到回路 </a:t>
                </a:r>
                <a:r>
                  <a:rPr lang="es-E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s-ES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可以证明在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的权重是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最大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的；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中至少存在一条边（记为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s-E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s-ES" dirty="0">
                    <a:latin typeface="+mn-ea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</a:t>
                </a:r>
                <a:r>
                  <a:rPr lang="zh-CN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altLang="zh-CN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的两个分支，且 </a:t>
                </a:r>
                <a14:m>
                  <m:oMath xmlns:m="http://schemas.openxmlformats.org/officeDocument/2006/math"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) 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9147-059F-EA4E-80DD-70B0C3221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3863419"/>
                <a:ext cx="844732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433" b="-4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F2E2E12-D829-D940-9522-AFB5F3377E8D}"/>
              </a:ext>
            </a:extLst>
          </p:cNvPr>
          <p:cNvSpPr/>
          <p:nvPr/>
        </p:nvSpPr>
        <p:spPr>
          <a:xfrm>
            <a:off x="179511" y="627534"/>
            <a:ext cx="74310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命题：给定连通带权图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s-E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s-E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算法的输出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8C9B1C-AAAA-C54C-8089-B265EFF2980A}"/>
              </a:ext>
            </a:extLst>
          </p:cNvPr>
          <p:cNvSpPr/>
          <p:nvPr/>
        </p:nvSpPr>
        <p:spPr>
          <a:xfrm>
            <a:off x="179511" y="1194306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证明：（交换论证法）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E546AF-99AB-4C49-8177-3016C942A9EB}"/>
              </a:ext>
            </a:extLst>
          </p:cNvPr>
          <p:cNvSpPr/>
          <p:nvPr/>
        </p:nvSpPr>
        <p:spPr>
          <a:xfrm>
            <a:off x="3895033" y="1203598"/>
            <a:ext cx="4681689" cy="93871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证明：</a:t>
            </a:r>
            <a:r>
              <a: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不包含在</a:t>
            </a:r>
            <a:r>
              <a: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中，意味着</a:t>
            </a:r>
            <a:r>
              <a:rPr lang="es-E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算法考虑</a:t>
            </a:r>
            <a:r>
              <a: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中所有结点已经处于一个分支，也就是说其它边先于</a:t>
            </a:r>
            <a:r>
              <a:rPr lang="es-E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被考虑，不要忘记：边是按照权重生序排列和考虑）</a:t>
            </a:r>
          </a:p>
        </p:txBody>
      </p:sp>
    </p:spTree>
    <p:extLst>
      <p:ext uri="{BB962C8B-B14F-4D97-AF65-F5344CB8AC3E}">
        <p14:creationId xmlns:p14="http://schemas.microsoft.com/office/powerpoint/2010/main" val="30418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9512" y="48334"/>
            <a:ext cx="321344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Kruskal</a:t>
            </a: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算法正确性证明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9695DA8-2EC0-1F4C-84BD-C2AE5BDD5903}"/>
                  </a:ext>
                </a:extLst>
              </p:cNvPr>
              <p:cNvSpPr/>
              <p:nvPr/>
            </p:nvSpPr>
            <p:spPr>
              <a:xfrm>
                <a:off x="235733" y="2080626"/>
                <a:ext cx="8337750" cy="77380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不同要素： </a:t>
                </a:r>
                <a:r>
                  <a:rPr lang="es-E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= (V, E)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:r>
                  <a:rPr lang="es-E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Kruskal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算法的生成树；</a:t>
                </a:r>
                <a:r>
                  <a:rPr lang="es-E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*</a:t>
                </a:r>
                <a:r>
                  <a:rPr lang="es-E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(V, E*)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是最小生成树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) 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altLang="zh-CN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9695DA8-2EC0-1F4C-84BD-C2AE5BDD5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3" y="2080626"/>
                <a:ext cx="8337750" cy="773802"/>
              </a:xfrm>
              <a:prstGeom prst="rect">
                <a:avLst/>
              </a:prstGeom>
              <a:blipFill>
                <a:blip r:embed="rId2"/>
                <a:stretch>
                  <a:fillRect l="-608" b="-634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157DCF-DDCD-1D42-93B8-E2F8BA47386D}"/>
                  </a:ext>
                </a:extLst>
              </p:cNvPr>
              <p:cNvSpPr/>
              <p:nvPr/>
            </p:nvSpPr>
            <p:spPr>
              <a:xfrm>
                <a:off x="235733" y="2986324"/>
                <a:ext cx="8366316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把边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加入非连通子图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altLang="zh-CN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中，则得到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新生成树 </a:t>
                </a:r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𝑇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1=</m:t>
                    </m:r>
                    <m:sSup>
                      <m:sSupPr>
                        <m:ctrlPr>
                          <a:rPr lang="es-ES" altLang="zh-CN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𝑇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∗</m:t>
                        </m:r>
                      </m:sup>
                    </m:sSup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−{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𝑒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}∪{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𝑓</m:t>
                    </m:r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}</m:t>
                    </m:r>
                  </m:oMath>
                </a14:m>
                <a:r>
                  <a:rPr lang="zh-CN" altLang="es-ES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而且</a:t>
                </a:r>
                <a14:m>
                  <m:oMath xmlns:m="http://schemas.openxmlformats.org/officeDocument/2006/math">
                    <m:r>
                      <a:rPr lang="es-ES" altLang="zh-CN" i="1" dirty="0" smtClean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𝑇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1)= 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sSup>
                      <m:sSupPr>
                        <m:ctrlPr>
                          <a:rPr lang="es-ES" altLang="zh-CN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𝑇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∗</m:t>
                        </m:r>
                      </m:sup>
                    </m:sSup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)−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𝑒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)+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𝑤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𝑓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) &lt;=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(</m:t>
                    </m:r>
                    <m:sSup>
                      <m:sSupPr>
                        <m:ctrlPr>
                          <a:rPr lang="es-ES" altLang="zh-CN" i="1" dirty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𝑇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∗</m:t>
                        </m:r>
                      </m:sup>
                    </m:sSup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s-ES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，</a:t>
                </a:r>
                <a:r>
                  <a:rPr lang="zh-CN" altLang="en-US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𝑇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也是最小生成树，但是</a:t>
                </a:r>
                <a14:m>
                  <m:oMath xmlns:m="http://schemas.openxmlformats.org/officeDocument/2006/math"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𝑇</m:t>
                    </m:r>
                    <m:r>
                      <a:rPr lang="es-E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多了一条</a:t>
                </a:r>
                <a:r>
                  <a:rPr lang="es-ES" altLang="zh-CN" b="1" dirty="0" err="1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Kruskal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算法选择的边</a:t>
                </a:r>
                <a:r>
                  <a:rPr lang="zh-CN" altLang="en-US" dirty="0">
                    <a:latin typeface="Songti SC" panose="02010600040101010101" pitchFamily="2" charset="-122"/>
                    <a:ea typeface="Songti SC" panose="02010600040101010101" pitchFamily="2" charset="-122"/>
                  </a:rPr>
                  <a:t>。</a:t>
                </a:r>
                <a:endParaRPr lang="zh-CN" altLang="en-US" dirty="0">
                  <a:effectLst/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1157DCF-DDCD-1D42-93B8-E2F8BA473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3" y="2986324"/>
                <a:ext cx="8366316" cy="923330"/>
              </a:xfrm>
              <a:prstGeom prst="rect">
                <a:avLst/>
              </a:prstGeom>
              <a:blipFill>
                <a:blip r:embed="rId3"/>
                <a:stretch>
                  <a:fillRect l="-607" t="-2703" r="-607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A61E7C-9D23-1B4C-8EED-81B533ECA6F7}"/>
                  </a:ext>
                </a:extLst>
              </p:cNvPr>
              <p:cNvSpPr/>
              <p:nvPr/>
            </p:nvSpPr>
            <p:spPr>
              <a:xfrm>
                <a:off x="235733" y="4024684"/>
                <a:ext cx="8366316" cy="9233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循环执行：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我们类似处理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s-E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s-E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的非公共边，得到最小生成树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T2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T2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的公共边又增加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条；这个交换过程可以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循环执行，最多</a:t>
                </a:r>
                <a:r>
                  <a:rPr lang="en-US" altLang="zh-CN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n-1</a:t>
                </a:r>
                <a:r>
                  <a:rPr lang="zh-CN" altLang="en-US" b="1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交换得到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Song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≥⋯≥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Songti SC" panose="02010600040101010101" pitchFamily="2" charset="-122"/>
                      </a:rPr>
                      <m:t>𝑊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𝑇</m:t>
                        </m:r>
                      </m:e>
                    </m:d>
                  </m:oMath>
                </a14:m>
                <a:endParaRPr lang="es-ES" altLang="zh-CN" i="1" dirty="0">
                  <a:latin typeface="Cambria Math" panose="02040503050406030204" pitchFamily="18" charset="0"/>
                  <a:ea typeface="Song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A61E7C-9D23-1B4C-8EED-81B533ECA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3" y="4024684"/>
                <a:ext cx="8366316" cy="923330"/>
              </a:xfrm>
              <a:prstGeom prst="rect">
                <a:avLst/>
              </a:prstGeom>
              <a:blipFill>
                <a:blip r:embed="rId4"/>
                <a:stretch>
                  <a:fillRect l="-607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501682BA-5147-4147-8C2F-42F9197C9680}"/>
              </a:ext>
            </a:extLst>
          </p:cNvPr>
          <p:cNvSpPr/>
          <p:nvPr/>
        </p:nvSpPr>
        <p:spPr>
          <a:xfrm>
            <a:off x="235733" y="627534"/>
            <a:ext cx="74310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命题：给定连通带权图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s-E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s-E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算法的输出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64CE7B-A61F-CA48-890C-DB84E675230F}"/>
              </a:ext>
            </a:extLst>
          </p:cNvPr>
          <p:cNvSpPr/>
          <p:nvPr/>
        </p:nvSpPr>
        <p:spPr>
          <a:xfrm>
            <a:off x="235733" y="1111898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证明：（交换论证法）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45EBAA-6AB7-FE48-8016-6FAD2BC90F12}"/>
              </a:ext>
            </a:extLst>
          </p:cNvPr>
          <p:cNvSpPr/>
          <p:nvPr/>
        </p:nvSpPr>
        <p:spPr>
          <a:xfrm>
            <a:off x="235733" y="1596262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是一棵最小生成树：</a:t>
            </a:r>
          </a:p>
        </p:txBody>
      </p:sp>
    </p:spTree>
    <p:extLst>
      <p:ext uri="{BB962C8B-B14F-4D97-AF65-F5344CB8AC3E}">
        <p14:creationId xmlns:p14="http://schemas.microsoft.com/office/powerpoint/2010/main" val="27430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A395BE-50ED-F743-80E5-F5644580A721}"/>
              </a:ext>
            </a:extLst>
          </p:cNvPr>
          <p:cNvSpPr txBox="1"/>
          <p:nvPr/>
        </p:nvSpPr>
        <p:spPr>
          <a:xfrm>
            <a:off x="179512" y="31114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第五章 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AA3C6-63E1-D944-878E-C9E0F5EAD0B5}"/>
              </a:ext>
            </a:extLst>
          </p:cNvPr>
          <p:cNvSpPr txBox="1"/>
          <p:nvPr/>
        </p:nvSpPr>
        <p:spPr>
          <a:xfrm>
            <a:off x="323528" y="771550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贪心算法的基本原理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BB24A-5A76-E642-929B-CFFFED121E3D}"/>
              </a:ext>
            </a:extLst>
          </p:cNvPr>
          <p:cNvSpPr txBox="1"/>
          <p:nvPr/>
        </p:nvSpPr>
        <p:spPr>
          <a:xfrm>
            <a:off x="323528" y="28369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经典问题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6E08F-BBD6-4F4A-86E1-14ED24ABCBBD}"/>
              </a:ext>
            </a:extLst>
          </p:cNvPr>
          <p:cNvSpPr/>
          <p:nvPr/>
        </p:nvSpPr>
        <p:spPr>
          <a:xfrm>
            <a:off x="755576" y="1282294"/>
            <a:ext cx="4572000" cy="1289456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分解为多阶段决策过程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设计贪心选择策略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合并局部决策得到全局最优解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BA2BB4-AD43-2342-8A3F-958B061CF8C1}"/>
              </a:ext>
            </a:extLst>
          </p:cNvPr>
          <p:cNvSpPr/>
          <p:nvPr/>
        </p:nvSpPr>
        <p:spPr>
          <a:xfrm>
            <a:off x="755576" y="3363838"/>
            <a:ext cx="4572000" cy="1705403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活动安排问题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哈夫曼编码编码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单源最短路径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最小生成树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9D202D-990B-4444-A820-E0B586C7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171660"/>
            <a:ext cx="3168352" cy="31683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1C536F-9952-C54E-88EE-A3CA722E6EF1}"/>
              </a:ext>
            </a:extLst>
          </p:cNvPr>
          <p:cNvSpPr txBox="1"/>
          <p:nvPr/>
        </p:nvSpPr>
        <p:spPr>
          <a:xfrm>
            <a:off x="6852949" y="4155346"/>
            <a:ext cx="11079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自顶向下</a:t>
            </a:r>
          </a:p>
        </p:txBody>
      </p:sp>
    </p:spTree>
    <p:extLst>
      <p:ext uri="{BB962C8B-B14F-4D97-AF65-F5344CB8AC3E}">
        <p14:creationId xmlns:p14="http://schemas.microsoft.com/office/powerpoint/2010/main" val="3723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A395BE-50ED-F743-80E5-F5644580A721}"/>
              </a:ext>
            </a:extLst>
          </p:cNvPr>
          <p:cNvSpPr txBox="1"/>
          <p:nvPr/>
        </p:nvSpPr>
        <p:spPr>
          <a:xfrm>
            <a:off x="179512" y="31114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第五章 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AA3C6-63E1-D944-878E-C9E0F5EAD0B5}"/>
              </a:ext>
            </a:extLst>
          </p:cNvPr>
          <p:cNvSpPr txBox="1"/>
          <p:nvPr/>
        </p:nvSpPr>
        <p:spPr>
          <a:xfrm>
            <a:off x="323528" y="627534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贪心算法的正确性证明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06E08F-BBD6-4F4A-86E1-14ED24ABCBBD}"/>
              </a:ext>
            </a:extLst>
          </p:cNvPr>
          <p:cNvSpPr/>
          <p:nvPr/>
        </p:nvSpPr>
        <p:spPr>
          <a:xfrm>
            <a:off x="755576" y="1282294"/>
            <a:ext cx="6048672" cy="1289905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数学归纳法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针对贪心选择的步骤（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）进行归纳，比如活动安排问题，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A9070D-1A42-1F4F-B35C-373E18BD0782}"/>
              </a:ext>
            </a:extLst>
          </p:cNvPr>
          <p:cNvSpPr/>
          <p:nvPr/>
        </p:nvSpPr>
        <p:spPr>
          <a:xfrm>
            <a:off x="755576" y="2827112"/>
            <a:ext cx="6048672" cy="2120902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交换论证法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从原问题最优解开始，用贪心策略对最优解进行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（或者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最优解与贪心解的不同要素），有限步后把最优解改造为贪心解，而且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最优性保持不变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。比如哈夫曼编码，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Kruskal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1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9" name="剪去单角的矩形 8"/>
          <p:cNvSpPr/>
          <p:nvPr/>
        </p:nvSpPr>
        <p:spPr>
          <a:xfrm>
            <a:off x="107504" y="1923678"/>
            <a:ext cx="6552728" cy="1224136"/>
          </a:xfrm>
          <a:prstGeom prst="snip1Rect">
            <a:avLst>
              <a:gd name="adj" fmla="val 46110"/>
            </a:avLst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剪去单角的矩形 3"/>
          <p:cNvSpPr/>
          <p:nvPr/>
        </p:nvSpPr>
        <p:spPr>
          <a:xfrm>
            <a:off x="-17512" y="1851670"/>
            <a:ext cx="6516216" cy="1152128"/>
          </a:xfrm>
          <a:prstGeom prst="snip1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66069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 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1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2873" y="483518"/>
            <a:ext cx="4249167" cy="32403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例：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设待安排的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个活动信息如下表所示：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None/>
              <a:tabLst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graphicFrame>
        <p:nvGraphicFramePr>
          <p:cNvPr id="14" name="Group 59"/>
          <p:cNvGraphicFramePr>
            <a:graphicFrameLocks/>
          </p:cNvGraphicFramePr>
          <p:nvPr>
            <p:extLst/>
          </p:nvPr>
        </p:nvGraphicFramePr>
        <p:xfrm>
          <a:off x="683556" y="969278"/>
          <a:ext cx="7704862" cy="59436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396803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864C6F-80B8-AD46-9CC4-131B0574E9A2}"/>
              </a:ext>
            </a:extLst>
          </p:cNvPr>
          <p:cNvSpPr txBox="1"/>
          <p:nvPr/>
        </p:nvSpPr>
        <p:spPr>
          <a:xfrm>
            <a:off x="639408" y="163564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 = {[1, 4]}</a:t>
            </a:r>
            <a:endParaRPr kumimoji="1" lang="zh-CN" altLang="en-US" dirty="0"/>
          </a:p>
        </p:txBody>
      </p:sp>
      <p:graphicFrame>
        <p:nvGraphicFramePr>
          <p:cNvPr id="16" name="Group 59">
            <a:extLst>
              <a:ext uri="{FF2B5EF4-FFF2-40B4-BE49-F238E27FC236}">
                <a16:creationId xmlns:a16="http://schemas.microsoft.com/office/drawing/2014/main" id="{21318AC7-9BB7-9C48-A84F-83F936159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212294"/>
              </p:ext>
            </p:extLst>
          </p:nvPr>
        </p:nvGraphicFramePr>
        <p:xfrm>
          <a:off x="683568" y="2067694"/>
          <a:ext cx="7704862" cy="59436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0BE064AB-FA55-E04E-8540-C08450FE65D9}"/>
              </a:ext>
            </a:extLst>
          </p:cNvPr>
          <p:cNvSpPr txBox="1"/>
          <p:nvPr/>
        </p:nvSpPr>
        <p:spPr>
          <a:xfrm>
            <a:off x="611560" y="2715766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 = {[1, 4], [5, 7]}</a:t>
            </a:r>
            <a:endParaRPr kumimoji="1" lang="zh-CN" altLang="en-US" dirty="0"/>
          </a:p>
        </p:txBody>
      </p:sp>
      <p:graphicFrame>
        <p:nvGraphicFramePr>
          <p:cNvPr id="18" name="Group 59">
            <a:extLst>
              <a:ext uri="{FF2B5EF4-FFF2-40B4-BE49-F238E27FC236}">
                <a16:creationId xmlns:a16="http://schemas.microsoft.com/office/drawing/2014/main" id="{7838691A-BFED-2140-9464-DF9840632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617702"/>
              </p:ext>
            </p:extLst>
          </p:nvPr>
        </p:nvGraphicFramePr>
        <p:xfrm>
          <a:off x="683568" y="3147814"/>
          <a:ext cx="7704862" cy="59436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CEA423AC-49AD-6D45-B656-501DE372A011}"/>
              </a:ext>
            </a:extLst>
          </p:cNvPr>
          <p:cNvSpPr txBox="1"/>
          <p:nvPr/>
        </p:nvSpPr>
        <p:spPr>
          <a:xfrm>
            <a:off x="611560" y="3858602"/>
            <a:ext cx="26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 = {[1, 4], [5, 7], [8, 11]}</a:t>
            </a:r>
            <a:endParaRPr kumimoji="1" lang="zh-CN" altLang="en-US" dirty="0"/>
          </a:p>
        </p:txBody>
      </p:sp>
      <p:graphicFrame>
        <p:nvGraphicFramePr>
          <p:cNvPr id="20" name="Group 59">
            <a:extLst>
              <a:ext uri="{FF2B5EF4-FFF2-40B4-BE49-F238E27FC236}">
                <a16:creationId xmlns:a16="http://schemas.microsoft.com/office/drawing/2014/main" id="{5A6E28E8-0C29-F048-95D0-1ADA432DF1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373844"/>
              </p:ext>
            </p:extLst>
          </p:nvPr>
        </p:nvGraphicFramePr>
        <p:xfrm>
          <a:off x="683568" y="4281646"/>
          <a:ext cx="7704862" cy="594360"/>
        </p:xfrm>
        <a:graphic>
          <a:graphicData uri="http://schemas.openxmlformats.org/drawingml/2006/table">
            <a:tbl>
              <a:tblPr/>
              <a:tblGrid>
                <a:gridCol w="84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2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s[i]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f[i]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sng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0B49FFE-C05E-EA46-AB8B-6FDE1DB915E4}"/>
              </a:ext>
            </a:extLst>
          </p:cNvPr>
          <p:cNvSpPr txBox="1"/>
          <p:nvPr/>
        </p:nvSpPr>
        <p:spPr>
          <a:xfrm>
            <a:off x="3422349" y="3867894"/>
            <a:ext cx="355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 = {[1, 4], [5, 7], [8, 11], [12, 14]}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1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11785</Words>
  <Application>Microsoft Macintosh PowerPoint</Application>
  <PresentationFormat>全屏显示(16:9)</PresentationFormat>
  <Paragraphs>1777</Paragraphs>
  <Slides>86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3" baseType="lpstr">
      <vt:lpstr>仿宋</vt:lpstr>
      <vt:lpstr>黑体</vt:lpstr>
      <vt:lpstr>黑体</vt:lpstr>
      <vt:lpstr>楷体_GB2312</vt:lpstr>
      <vt:lpstr>宋体</vt:lpstr>
      <vt:lpstr>Microsoft YaHei</vt:lpstr>
      <vt:lpstr>Microsoft YaHei</vt:lpstr>
      <vt:lpstr>Songti SC</vt:lpstr>
      <vt:lpstr>Arial</vt:lpstr>
      <vt:lpstr>Calibri</vt:lpstr>
      <vt:lpstr>Cambria Math</vt:lpstr>
      <vt:lpstr>Symbol</vt:lpstr>
      <vt:lpstr>Times New Roman</vt:lpstr>
      <vt:lpstr>Verdana</vt:lpstr>
      <vt:lpstr>Wingdings</vt:lpstr>
      <vt:lpstr>1_默认设计模板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小数背包问题</vt:lpstr>
      <vt:lpstr>小数背包问题</vt:lpstr>
      <vt:lpstr>小数背包问题</vt:lpstr>
      <vt:lpstr>小数背包问题</vt:lpstr>
      <vt:lpstr>小数背包问题</vt:lpstr>
      <vt:lpstr>0-1背包问题与小数背包问题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最小生成树问题</vt:lpstr>
      <vt:lpstr>图的生成树</vt:lpstr>
      <vt:lpstr>最小生成树</vt:lpstr>
      <vt:lpstr>最小生成树性质</vt:lpstr>
      <vt:lpstr>PowerPoint 演示文稿</vt:lpstr>
      <vt:lpstr>最小生成树问题</vt:lpstr>
      <vt:lpstr>最小生成树-Prim算法</vt:lpstr>
      <vt:lpstr>最小生成树 ─ Prim算法</vt:lpstr>
      <vt:lpstr>Prim算法运行实例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正确性证明</vt:lpstr>
      <vt:lpstr>正确性证明</vt:lpstr>
      <vt:lpstr>并查集概念</vt:lpstr>
      <vt:lpstr>并查集的查询</vt:lpstr>
      <vt:lpstr>并查集的合并</vt:lpstr>
      <vt:lpstr>并查集优化策略（一）</vt:lpstr>
      <vt:lpstr>并查集优化策略（二）</vt:lpstr>
      <vt:lpstr>并查集优化策略（二）</vt:lpstr>
      <vt:lpstr>最小生成树问题</vt:lpstr>
      <vt:lpstr>最小生成树- Kruskal算法</vt:lpstr>
      <vt:lpstr>最小生成树- Kruskal算法</vt:lpstr>
      <vt:lpstr>Kruskal算法运行实例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Kruskal算法正确性证明</vt:lpstr>
      <vt:lpstr>Kruskal算法正确性证明</vt:lpstr>
      <vt:lpstr>Kruskal算法正确性证明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Microsoft Office User</cp:lastModifiedBy>
  <cp:revision>405</cp:revision>
  <dcterms:created xsi:type="dcterms:W3CDTF">1601-01-01T00:00:00Z</dcterms:created>
  <dcterms:modified xsi:type="dcterms:W3CDTF">2018-11-18T14:24:55Z</dcterms:modified>
</cp:coreProperties>
</file>